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2"/>
  </p:notesMasterIdLst>
  <p:sldIdLst>
    <p:sldId id="256" r:id="rId6"/>
    <p:sldId id="26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584" r:id="rId18"/>
    <p:sldId id="1500" r:id="rId19"/>
    <p:sldId id="2498" r:id="rId20"/>
    <p:sldId id="2553" r:id="rId21"/>
    <p:sldId id="2493" r:id="rId22"/>
    <p:sldId id="2536" r:id="rId23"/>
    <p:sldId id="2499" r:id="rId24"/>
    <p:sldId id="1509" r:id="rId25"/>
    <p:sldId id="2585" r:id="rId26"/>
    <p:sldId id="2586" r:id="rId27"/>
    <p:sldId id="615" r:id="rId28"/>
    <p:sldId id="614" r:id="rId29"/>
    <p:sldId id="556" r:id="rId30"/>
    <p:sldId id="581" r:id="rId31"/>
    <p:sldId id="2587" r:id="rId32"/>
    <p:sldId id="1191" r:id="rId33"/>
    <p:sldId id="1233" r:id="rId34"/>
    <p:sldId id="2546" r:id="rId35"/>
    <p:sldId id="2583" r:id="rId36"/>
    <p:sldId id="2519" r:id="rId37"/>
    <p:sldId id="1489" r:id="rId38"/>
    <p:sldId id="638" r:id="rId39"/>
    <p:sldId id="2495" r:id="rId40"/>
    <p:sldId id="1491" r:id="rId41"/>
    <p:sldId id="2515" r:id="rId42"/>
    <p:sldId id="284" r:id="rId43"/>
    <p:sldId id="302" r:id="rId44"/>
    <p:sldId id="1506" r:id="rId45"/>
    <p:sldId id="1479" r:id="rId46"/>
    <p:sldId id="2481" r:id="rId47"/>
    <p:sldId id="907" r:id="rId48"/>
    <p:sldId id="343" r:id="rId49"/>
    <p:sldId id="2589" r:id="rId50"/>
    <p:sldId id="2534" r:id="rId5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/>
    <p:restoredTop sz="64275"/>
  </p:normalViewPr>
  <p:slideViewPr>
    <p:cSldViewPr snapToGrid="0">
      <p:cViewPr varScale="1">
        <p:scale>
          <a:sx n="70" d="100"/>
          <a:sy n="70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3A9AF-E02D-EE4C-A175-4BA1F075DD5A}" type="doc">
      <dgm:prSet loTypeId="urn:microsoft.com/office/officeart/2005/8/layout/radial4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7C13498-F6CE-7349-8750-EB16BE0F2D71}">
      <dgm:prSet phldrT="[Text]"/>
      <dgm:spPr/>
      <dgm:t>
        <a:bodyPr/>
        <a:lstStyle/>
        <a:p>
          <a:r>
            <a:rPr lang="en-US"/>
            <a:t>Hostile Work Environment</a:t>
          </a:r>
        </a:p>
      </dgm:t>
    </dgm:pt>
    <dgm:pt modelId="{A5A5D5EA-EE87-6249-B6D2-D658A127F3AA}" type="parTrans" cxnId="{E798EA58-01AD-E549-AE23-DA5ED5C3C520}">
      <dgm:prSet/>
      <dgm:spPr/>
      <dgm:t>
        <a:bodyPr/>
        <a:lstStyle/>
        <a:p>
          <a:endParaRPr lang="en-US"/>
        </a:p>
      </dgm:t>
    </dgm:pt>
    <dgm:pt modelId="{53941E10-82F9-5548-ACBF-E4CE50284473}" type="sibTrans" cxnId="{E798EA58-01AD-E549-AE23-DA5ED5C3C520}">
      <dgm:prSet/>
      <dgm:spPr/>
      <dgm:t>
        <a:bodyPr/>
        <a:lstStyle/>
        <a:p>
          <a:endParaRPr lang="en-US"/>
        </a:p>
      </dgm:t>
    </dgm:pt>
    <dgm:pt modelId="{2714F777-E51D-DB47-80B8-8F50182AEDBB}">
      <dgm:prSet phldrT="[Text]"/>
      <dgm:spPr/>
      <dgm:t>
        <a:bodyPr/>
        <a:lstStyle/>
        <a:p>
          <a:r>
            <a:rPr lang="en-US"/>
            <a:t>Unwelcome</a:t>
          </a:r>
        </a:p>
      </dgm:t>
    </dgm:pt>
    <dgm:pt modelId="{30B7A2C3-D1A6-EF47-80A3-03106D4E6666}" type="parTrans" cxnId="{694DF855-6298-EA40-9FDA-1B76E87935A9}">
      <dgm:prSet/>
      <dgm:spPr/>
      <dgm:t>
        <a:bodyPr/>
        <a:lstStyle/>
        <a:p>
          <a:endParaRPr lang="en-US"/>
        </a:p>
      </dgm:t>
    </dgm:pt>
    <dgm:pt modelId="{735CDEA9-172F-D745-8E87-C97046B5877D}" type="sibTrans" cxnId="{694DF855-6298-EA40-9FDA-1B76E87935A9}">
      <dgm:prSet/>
      <dgm:spPr/>
      <dgm:t>
        <a:bodyPr/>
        <a:lstStyle/>
        <a:p>
          <a:endParaRPr lang="en-US"/>
        </a:p>
      </dgm:t>
    </dgm:pt>
    <dgm:pt modelId="{A7E6B9B4-D06A-F047-BF64-E3F294C786FC}">
      <dgm:prSet phldrT="[Text]"/>
      <dgm:spPr/>
      <dgm:t>
        <a:bodyPr/>
        <a:lstStyle/>
        <a:p>
          <a:r>
            <a:rPr lang="en-US"/>
            <a:t>Severe or Pervasive</a:t>
          </a:r>
        </a:p>
      </dgm:t>
    </dgm:pt>
    <dgm:pt modelId="{F6DEC524-0398-DA4B-8599-BFDC06EB57B2}" type="parTrans" cxnId="{0E404044-0510-B14B-8EDA-C44337B482E5}">
      <dgm:prSet/>
      <dgm:spPr/>
      <dgm:t>
        <a:bodyPr/>
        <a:lstStyle/>
        <a:p>
          <a:endParaRPr lang="en-US"/>
        </a:p>
      </dgm:t>
    </dgm:pt>
    <dgm:pt modelId="{933DC5D7-D838-C440-A1BD-22128A27BF3B}" type="sibTrans" cxnId="{0E404044-0510-B14B-8EDA-C44337B482E5}">
      <dgm:prSet/>
      <dgm:spPr/>
      <dgm:t>
        <a:bodyPr/>
        <a:lstStyle/>
        <a:p>
          <a:endParaRPr lang="en-US"/>
        </a:p>
      </dgm:t>
    </dgm:pt>
    <dgm:pt modelId="{C71BC20E-3FE7-DA4A-84F8-AFEAFB42D84F}">
      <dgm:prSet phldrT="[Text]"/>
      <dgm:spPr/>
      <dgm:t>
        <a:bodyPr/>
        <a:lstStyle/>
        <a:p>
          <a:r>
            <a:rPr lang="en-US"/>
            <a:t>Offensive</a:t>
          </a:r>
        </a:p>
      </dgm:t>
    </dgm:pt>
    <dgm:pt modelId="{23630F6E-E369-E24B-81EF-5EF1BF3B96CE}" type="parTrans" cxnId="{BDBB1FFD-DC5C-0E4D-86DA-0AFCD3117005}">
      <dgm:prSet/>
      <dgm:spPr/>
      <dgm:t>
        <a:bodyPr/>
        <a:lstStyle/>
        <a:p>
          <a:endParaRPr lang="en-US"/>
        </a:p>
      </dgm:t>
    </dgm:pt>
    <dgm:pt modelId="{B0221FBB-DD97-4643-BA6F-F7C16A0DBF94}" type="sibTrans" cxnId="{BDBB1FFD-DC5C-0E4D-86DA-0AFCD3117005}">
      <dgm:prSet/>
      <dgm:spPr/>
      <dgm:t>
        <a:bodyPr/>
        <a:lstStyle/>
        <a:p>
          <a:endParaRPr lang="en-US"/>
        </a:p>
      </dgm:t>
    </dgm:pt>
    <dgm:pt modelId="{D45386C5-B518-1C42-AEF4-886636CCA2B2}" type="pres">
      <dgm:prSet presAssocID="{2813A9AF-E02D-EE4C-A175-4BA1F075DD5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44132B-2112-BC48-B427-2667C9228FD4}" type="pres">
      <dgm:prSet presAssocID="{37C13498-F6CE-7349-8750-EB16BE0F2D71}" presName="centerShape" presStyleLbl="node0" presStyleIdx="0" presStyleCnt="1" custScaleX="141857" custScaleY="137340" custLinFactNeighborX="293" custLinFactNeighborY="-5265"/>
      <dgm:spPr/>
    </dgm:pt>
    <dgm:pt modelId="{727D8F9B-2B40-A04B-8246-2FB9915B40F4}" type="pres">
      <dgm:prSet presAssocID="{30B7A2C3-D1A6-EF47-80A3-03106D4E6666}" presName="parTrans" presStyleLbl="bgSibTrans2D1" presStyleIdx="0" presStyleCnt="3" custScaleX="125039" custLinFactNeighborX="-4085" custLinFactNeighborY="-43303"/>
      <dgm:spPr/>
    </dgm:pt>
    <dgm:pt modelId="{F62AC799-23C7-8B44-B18E-525324393260}" type="pres">
      <dgm:prSet presAssocID="{2714F777-E51D-DB47-80B8-8F50182AEDBB}" presName="node" presStyleLbl="node1" presStyleIdx="0" presStyleCnt="3" custScaleX="171259" custScaleY="49387" custRadScaleRad="139134" custRadScaleInc="-82665">
        <dgm:presLayoutVars>
          <dgm:bulletEnabled val="1"/>
        </dgm:presLayoutVars>
      </dgm:prSet>
      <dgm:spPr/>
    </dgm:pt>
    <dgm:pt modelId="{10DF3E32-20D2-B947-BC98-CC9ABC4F6086}" type="pres">
      <dgm:prSet presAssocID="{F6DEC524-0398-DA4B-8599-BFDC06EB57B2}" presName="parTrans" presStyleLbl="bgSibTrans2D1" presStyleIdx="1" presStyleCnt="3" custScaleX="142468" custLinFactNeighborX="1365" custLinFactNeighborY="2992"/>
      <dgm:spPr/>
    </dgm:pt>
    <dgm:pt modelId="{006C734F-10DB-0A4A-8CB9-88FBEFF33A48}" type="pres">
      <dgm:prSet presAssocID="{A7E6B9B4-D06A-F047-BF64-E3F294C786FC}" presName="node" presStyleLbl="node1" presStyleIdx="1" presStyleCnt="3" custScaleX="316257" custScaleY="55160" custRadScaleRad="99593" custRadScaleInc="562">
        <dgm:presLayoutVars>
          <dgm:bulletEnabled val="1"/>
        </dgm:presLayoutVars>
      </dgm:prSet>
      <dgm:spPr/>
    </dgm:pt>
    <dgm:pt modelId="{572416CE-5645-C149-894B-6042FA28F82E}" type="pres">
      <dgm:prSet presAssocID="{23630F6E-E369-E24B-81EF-5EF1BF3B96CE}" presName="parTrans" presStyleLbl="bgSibTrans2D1" presStyleIdx="2" presStyleCnt="3" custScaleX="146184" custLinFactNeighborX="13462" custLinFactNeighborY="-64012"/>
      <dgm:spPr/>
    </dgm:pt>
    <dgm:pt modelId="{0D032F1F-8D68-564C-B78D-7C46E77F3030}" type="pres">
      <dgm:prSet presAssocID="{C71BC20E-3FE7-DA4A-84F8-AFEAFB42D84F}" presName="node" presStyleLbl="node1" presStyleIdx="2" presStyleCnt="3" custScaleX="174499" custScaleY="57443" custRadScaleRad="127879" custRadScaleInc="84273">
        <dgm:presLayoutVars>
          <dgm:bulletEnabled val="1"/>
        </dgm:presLayoutVars>
      </dgm:prSet>
      <dgm:spPr/>
    </dgm:pt>
  </dgm:ptLst>
  <dgm:cxnLst>
    <dgm:cxn modelId="{496C1C00-984E-A54D-9B35-F1A8F186DFAB}" type="presOf" srcId="{C71BC20E-3FE7-DA4A-84F8-AFEAFB42D84F}" destId="{0D032F1F-8D68-564C-B78D-7C46E77F3030}" srcOrd="0" destOrd="0" presId="urn:microsoft.com/office/officeart/2005/8/layout/radial4"/>
    <dgm:cxn modelId="{6556E30B-79C3-8D47-9328-CDFE6AFD9B9C}" type="presOf" srcId="{30B7A2C3-D1A6-EF47-80A3-03106D4E6666}" destId="{727D8F9B-2B40-A04B-8246-2FB9915B40F4}" srcOrd="0" destOrd="0" presId="urn:microsoft.com/office/officeart/2005/8/layout/radial4"/>
    <dgm:cxn modelId="{0E404044-0510-B14B-8EDA-C44337B482E5}" srcId="{37C13498-F6CE-7349-8750-EB16BE0F2D71}" destId="{A7E6B9B4-D06A-F047-BF64-E3F294C786FC}" srcOrd="1" destOrd="0" parTransId="{F6DEC524-0398-DA4B-8599-BFDC06EB57B2}" sibTransId="{933DC5D7-D838-C440-A1BD-22128A27BF3B}"/>
    <dgm:cxn modelId="{694DF855-6298-EA40-9FDA-1B76E87935A9}" srcId="{37C13498-F6CE-7349-8750-EB16BE0F2D71}" destId="{2714F777-E51D-DB47-80B8-8F50182AEDBB}" srcOrd="0" destOrd="0" parTransId="{30B7A2C3-D1A6-EF47-80A3-03106D4E6666}" sibTransId="{735CDEA9-172F-D745-8E87-C97046B5877D}"/>
    <dgm:cxn modelId="{E798EA58-01AD-E549-AE23-DA5ED5C3C520}" srcId="{2813A9AF-E02D-EE4C-A175-4BA1F075DD5A}" destId="{37C13498-F6CE-7349-8750-EB16BE0F2D71}" srcOrd="0" destOrd="0" parTransId="{A5A5D5EA-EE87-6249-B6D2-D658A127F3AA}" sibTransId="{53941E10-82F9-5548-ACBF-E4CE50284473}"/>
    <dgm:cxn modelId="{EB85DC66-FFB1-C946-931D-E40B62159588}" type="presOf" srcId="{A7E6B9B4-D06A-F047-BF64-E3F294C786FC}" destId="{006C734F-10DB-0A4A-8CB9-88FBEFF33A48}" srcOrd="0" destOrd="0" presId="urn:microsoft.com/office/officeart/2005/8/layout/radial4"/>
    <dgm:cxn modelId="{AF4B2A90-2A64-154F-88F2-2749987FB616}" type="presOf" srcId="{2813A9AF-E02D-EE4C-A175-4BA1F075DD5A}" destId="{D45386C5-B518-1C42-AEF4-886636CCA2B2}" srcOrd="0" destOrd="0" presId="urn:microsoft.com/office/officeart/2005/8/layout/radial4"/>
    <dgm:cxn modelId="{830587A5-440F-C244-8562-02ACEA9A0862}" type="presOf" srcId="{37C13498-F6CE-7349-8750-EB16BE0F2D71}" destId="{0044132B-2112-BC48-B427-2667C9228FD4}" srcOrd="0" destOrd="0" presId="urn:microsoft.com/office/officeart/2005/8/layout/radial4"/>
    <dgm:cxn modelId="{DB74D2BD-FA5E-0F41-909B-2C6F42C67757}" type="presOf" srcId="{23630F6E-E369-E24B-81EF-5EF1BF3B96CE}" destId="{572416CE-5645-C149-894B-6042FA28F82E}" srcOrd="0" destOrd="0" presId="urn:microsoft.com/office/officeart/2005/8/layout/radial4"/>
    <dgm:cxn modelId="{366FC0C4-6D0F-644B-84BF-6AE943ADCCDF}" type="presOf" srcId="{F6DEC524-0398-DA4B-8599-BFDC06EB57B2}" destId="{10DF3E32-20D2-B947-BC98-CC9ABC4F6086}" srcOrd="0" destOrd="0" presId="urn:microsoft.com/office/officeart/2005/8/layout/radial4"/>
    <dgm:cxn modelId="{C681D5F6-ACB8-E145-9899-282E6DFF7417}" type="presOf" srcId="{2714F777-E51D-DB47-80B8-8F50182AEDBB}" destId="{F62AC799-23C7-8B44-B18E-525324393260}" srcOrd="0" destOrd="0" presId="urn:microsoft.com/office/officeart/2005/8/layout/radial4"/>
    <dgm:cxn modelId="{BDBB1FFD-DC5C-0E4D-86DA-0AFCD3117005}" srcId="{37C13498-F6CE-7349-8750-EB16BE0F2D71}" destId="{C71BC20E-3FE7-DA4A-84F8-AFEAFB42D84F}" srcOrd="2" destOrd="0" parTransId="{23630F6E-E369-E24B-81EF-5EF1BF3B96CE}" sibTransId="{B0221FBB-DD97-4643-BA6F-F7C16A0DBF94}"/>
    <dgm:cxn modelId="{B83B437A-1F44-1349-B6E4-CFA83F7EA777}" type="presParOf" srcId="{D45386C5-B518-1C42-AEF4-886636CCA2B2}" destId="{0044132B-2112-BC48-B427-2667C9228FD4}" srcOrd="0" destOrd="0" presId="urn:microsoft.com/office/officeart/2005/8/layout/radial4"/>
    <dgm:cxn modelId="{843BA875-EFDD-9F4B-A05F-618C6EB0859C}" type="presParOf" srcId="{D45386C5-B518-1C42-AEF4-886636CCA2B2}" destId="{727D8F9B-2B40-A04B-8246-2FB9915B40F4}" srcOrd="1" destOrd="0" presId="urn:microsoft.com/office/officeart/2005/8/layout/radial4"/>
    <dgm:cxn modelId="{B7D59C6F-A951-2E40-9B64-0448787A57A6}" type="presParOf" srcId="{D45386C5-B518-1C42-AEF4-886636CCA2B2}" destId="{F62AC799-23C7-8B44-B18E-525324393260}" srcOrd="2" destOrd="0" presId="urn:microsoft.com/office/officeart/2005/8/layout/radial4"/>
    <dgm:cxn modelId="{D6F0465A-9B59-0945-BCDB-CF7FF324CE39}" type="presParOf" srcId="{D45386C5-B518-1C42-AEF4-886636CCA2B2}" destId="{10DF3E32-20D2-B947-BC98-CC9ABC4F6086}" srcOrd="3" destOrd="0" presId="urn:microsoft.com/office/officeart/2005/8/layout/radial4"/>
    <dgm:cxn modelId="{173E0F3D-9576-8946-BE31-0F9A02AD2672}" type="presParOf" srcId="{D45386C5-B518-1C42-AEF4-886636CCA2B2}" destId="{006C734F-10DB-0A4A-8CB9-88FBEFF33A48}" srcOrd="4" destOrd="0" presId="urn:microsoft.com/office/officeart/2005/8/layout/radial4"/>
    <dgm:cxn modelId="{CC382784-D8E5-EA44-9C91-5CC03F933239}" type="presParOf" srcId="{D45386C5-B518-1C42-AEF4-886636CCA2B2}" destId="{572416CE-5645-C149-894B-6042FA28F82E}" srcOrd="5" destOrd="0" presId="urn:microsoft.com/office/officeart/2005/8/layout/radial4"/>
    <dgm:cxn modelId="{16CC5B83-78E8-6E45-8BA7-42643AE13CE3}" type="presParOf" srcId="{D45386C5-B518-1C42-AEF4-886636CCA2B2}" destId="{0D032F1F-8D68-564C-B78D-7C46E77F303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4132B-2112-BC48-B427-2667C9228FD4}">
      <dsp:nvSpPr>
        <dsp:cNvPr id="0" name=""/>
        <dsp:cNvSpPr/>
      </dsp:nvSpPr>
      <dsp:spPr>
        <a:xfrm>
          <a:off x="3727761" y="1486226"/>
          <a:ext cx="3060047" cy="296261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Hostile Work Environment</a:t>
          </a:r>
        </a:p>
      </dsp:txBody>
      <dsp:txXfrm>
        <a:off x="4175895" y="1920090"/>
        <a:ext cx="2163779" cy="2094882"/>
      </dsp:txXfrm>
    </dsp:sp>
    <dsp:sp modelId="{727D8F9B-2B40-A04B-8246-2FB9915B40F4}">
      <dsp:nvSpPr>
        <dsp:cNvPr id="0" name=""/>
        <dsp:cNvSpPr/>
      </dsp:nvSpPr>
      <dsp:spPr>
        <a:xfrm rot="9586573">
          <a:off x="1343782" y="3323578"/>
          <a:ext cx="2610431" cy="6147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AC799-23C7-8B44-B18E-525324393260}">
      <dsp:nvSpPr>
        <dsp:cNvPr id="0" name=""/>
        <dsp:cNvSpPr/>
      </dsp:nvSpPr>
      <dsp:spPr>
        <a:xfrm>
          <a:off x="0" y="3853203"/>
          <a:ext cx="3509574" cy="8096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Unwelcome</a:t>
          </a:r>
        </a:p>
      </dsp:txBody>
      <dsp:txXfrm>
        <a:off x="23714" y="3876917"/>
        <a:ext cx="3462146" cy="762233"/>
      </dsp:txXfrm>
    </dsp:sp>
    <dsp:sp modelId="{10DF3E32-20D2-B947-BC98-CC9ABC4F6086}">
      <dsp:nvSpPr>
        <dsp:cNvPr id="0" name=""/>
        <dsp:cNvSpPr/>
      </dsp:nvSpPr>
      <dsp:spPr>
        <a:xfrm rot="16200005">
          <a:off x="4571626" y="649037"/>
          <a:ext cx="1399132" cy="6147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C734F-10DB-0A4A-8CB9-88FBEFF33A48}">
      <dsp:nvSpPr>
        <dsp:cNvPr id="0" name=""/>
        <dsp:cNvSpPr/>
      </dsp:nvSpPr>
      <dsp:spPr>
        <a:xfrm>
          <a:off x="2017294" y="-5151"/>
          <a:ext cx="6480987" cy="9043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Severe or Pervasive</a:t>
          </a:r>
        </a:p>
      </dsp:txBody>
      <dsp:txXfrm>
        <a:off x="2043780" y="21335"/>
        <a:ext cx="6428015" cy="851333"/>
      </dsp:txXfrm>
    </dsp:sp>
    <dsp:sp modelId="{572416CE-5645-C149-894B-6042FA28F82E}">
      <dsp:nvSpPr>
        <dsp:cNvPr id="0" name=""/>
        <dsp:cNvSpPr/>
      </dsp:nvSpPr>
      <dsp:spPr>
        <a:xfrm rot="1205374">
          <a:off x="6541269" y="3183380"/>
          <a:ext cx="2998541" cy="6147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32F1F-8D68-564C-B78D-7C46E77F3030}">
      <dsp:nvSpPr>
        <dsp:cNvPr id="0" name=""/>
        <dsp:cNvSpPr/>
      </dsp:nvSpPr>
      <dsp:spPr>
        <a:xfrm>
          <a:off x="6939624" y="3765724"/>
          <a:ext cx="3575971" cy="9417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Offensive</a:t>
          </a:r>
        </a:p>
      </dsp:txBody>
      <dsp:txXfrm>
        <a:off x="6967206" y="3793306"/>
        <a:ext cx="3520807" cy="886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3B69499-73A5-4E14-A3F3-18F3568A5D8A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C3F967-F6FC-408D-BE47-96B1A73E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9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7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25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C159A-5341-4CB0-875A-6853732540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E3EA1-3C0D-1E79-F8CA-85594DB432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1CA87-9B62-68CB-29AE-A42B8BDB09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88A1B-17BD-BFF4-E5AE-1B26BEE50C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2378D5-EDC1-E80D-E17F-8DF0D90CBE4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379996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2C159A-5341-4CB0-875A-6853732540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12CA6-BDD3-0C36-EEC9-321A4A83D7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40F9CA-4077-E783-0DAA-6BECE7686C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7/27/2024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1FFAA-6A30-4F1C-8D24-996B532080EF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F7C3-F065-A196-56F0-959340F490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DEB68D-A5E3-D56F-10A8-974A01214A5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2377984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C159A-5341-4CB0-875A-6853732540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71F42-3062-B648-FEBC-5D2451EF80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3414B2-556B-2C30-0248-F7AACD3F5D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D4E1-27FC-4C5C-9569-9CBE20A17F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4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D4E1-27FC-4C5C-9569-9CBE20A17F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3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D4E1-27FC-4C5C-9569-9CBE20A17F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8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D4E1-27FC-4C5C-9569-9CBE20A17F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4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B4F81619-9304-465E-8893-EC55BDA71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85372" indent="-302066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08265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91571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74878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58184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41490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24796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08102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71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9526E-C925-4B14-AFF8-503AD605D7E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716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36A0EC01-CF01-456C-AF50-BD1510A59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860E1D1-9E7D-414E-ADCD-6A6695D6B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4F4DEF-3219-8C6E-79B9-925BDAE9E5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179AC-DF0B-572C-1CCC-B5C62ACAEFC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1230355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ACD62341-05FB-4ABB-8261-85FD96F558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85372" indent="-302066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08265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91571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74878" indent="-241653" defTabSz="97164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58184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41490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24796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08102" indent="-241653" defTabSz="9716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71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0D6C4-A64A-4BB5-A0F3-5F4EA30C9DF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716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86027E1A-E39B-4C2E-9121-836DABFD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4B352020-8F40-4B23-AA28-F64E7DC5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998947-3404-F1B8-8197-80A44F6F15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DB443-7E48-3235-76D2-84EBDFB372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2180329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0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8FD4E1-27FC-4C5C-9569-9CBE20A17FE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1B85F-A15D-684E-0161-3678476BD30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2339497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6793-7340-EC2E-B3BA-D45F538940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FDC6CF-9B9D-0DDE-C010-8D19CBD8E0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1880833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C3BFF8-2794-D466-35BF-3ABC32937D9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64712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61E59-85EE-6FC1-BC40-88857C37A8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37712F-65FA-AA20-EB62-38F65E7C5F5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4209026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C159A-5341-4CB0-875A-6853732540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6F595-9824-136B-FDFE-C3AD59096F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29556B-2A90-BC94-D53A-858CB8C8A4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C159A-5341-4CB0-875A-6853732540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33BE1-842A-3661-C775-4FA4F38375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97B771-3EE9-33AE-8A15-249987C60A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9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02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1E09E-907B-4500-BBD4-03D84BFC623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506E3-53D8-657B-7B45-A6454993CA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5CCE3C-6EB7-AE05-ADA0-392E5FA9DEF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227754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460B48-4F3B-4E4B-9D5A-F1A825E02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F57E8-D911-48D5-8413-4C9C995BF8F5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9CAC350-8FBB-4B45-BC5A-DE734FF0E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5150" y="750888"/>
            <a:ext cx="6675438" cy="3754437"/>
          </a:xfrm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ABD5CF1A-1E89-4303-9131-77389BE90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A0F9D0-89BC-8EF0-0D42-B43082918A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601FF-0959-F994-7DE3-A8815E03D6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298A7-DFD8-5098-75B6-706CA78C40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ED776B-2F39-08D1-6E68-7C6B992F9A7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121950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1FFAA-6A30-4F1C-8D24-996B532080E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3FE5C-0381-0C19-5717-01E0E6CAD7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9CFFEC-5BE2-FC8E-4FC6-82BE4DD35C0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122391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1965D-2A13-4CB1-9A84-C3F746735E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0FEB-8320-A848-222F-686BC3CAD8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D6B194-C1E3-78C9-F546-E1AE11C78E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306742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Choosing Our Roots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1FFAA-6A30-4F1C-8D24-996B532080EF}" type="slidenum">
              <a:rPr lang="en-US" smtClean="0"/>
              <a:t>45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2A0203-5679-9E03-986C-F14E1ABA9C6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1589014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E09E-907B-4500-BBD4-03D84BFC623D}" type="slidenum">
              <a:rPr lang="en-US" smtClean="0"/>
              <a:t>46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463B-6AD2-7C2E-9FAE-69E4714C17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Choosing Our Roots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A7B9E1-AF94-430D-7DB2-A236F11644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7/27/2024</a:t>
            </a:r>
          </a:p>
        </p:txBody>
      </p:sp>
    </p:spTree>
    <p:extLst>
      <p:ext uri="{BB962C8B-B14F-4D97-AF65-F5344CB8AC3E}">
        <p14:creationId xmlns:p14="http://schemas.microsoft.com/office/powerpoint/2010/main" val="322359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2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18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3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3F967-F6FC-408D-BE47-96B1A73E04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9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D143-CBCF-AF90-2D03-50C0F2939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3AA06-8F5F-2586-340D-C8556EFC1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E168B-5DD7-42AE-8FDD-AB286D50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CAFC-5A79-C733-DC76-8C70DA42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208B4-9A64-8A27-FDB8-EC3E3CBE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445BC-B96C-9395-4F86-A416FED6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FC614-CAC2-FD30-0515-52317C52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F7E14-4A8E-D91F-F507-DD2362D0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095C-C4A8-5624-8246-3245CEEF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754F4-3E5B-7F73-1AAA-93ED15CF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24413-16BA-81D8-F243-45BE2067B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399C7-52FE-335F-A4C6-C6B186A82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9F215-D05E-82BB-78D6-0786D47F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8D454-8DCA-B4E9-1F94-6BB03FE83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5EF4C-980C-3085-4467-0F4E5BAF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D52B7F-B779-46E6-9DEC-0701B38C8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50C53-B3DA-4682-AC73-25285B086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2700" y="1122363"/>
            <a:ext cx="78105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31786-31CE-4A1E-88C9-C994D9A24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700" y="3602038"/>
            <a:ext cx="7810500" cy="881062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BEFFF1-D290-4BBC-BAA7-CC826F20C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2700" y="4597400"/>
            <a:ext cx="7810500" cy="10414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Add 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522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4575-38A6-4616-866F-ACC82A8C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2C62-3230-4AFB-BAFD-EFFCA8504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3DC5-1448-42EF-A68B-35B2FF52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32216-4068-4C84-91B5-B8C00562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1E0E1-E0D6-46CF-BF9B-742E55ED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190B1A-9BCD-463E-B5C1-9848A217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BF3A1-B746-4526-B4B4-4F6A2E7E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700682"/>
            <a:ext cx="7823200" cy="28617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27CC2-CAF9-43AB-9F82-67700439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0" y="4584701"/>
            <a:ext cx="7823200" cy="1504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D469-0B5C-4787-AAFB-5CCB5C3D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C38E5-140E-41FD-8361-B5A163D0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7A5-2CCB-4A5D-8984-32C7A843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01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5E84-5B35-43CA-8285-81E7DDDE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9E595-ACE8-4491-AAC9-E13BDD725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E62B0-9B45-42AB-A58C-7D3315B80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48B4A-4166-4D72-B421-8802D7DF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26B37-A313-4BC3-8A28-872985C4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965E2-51E4-408A-9071-E7930696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66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451F-A6E6-4E21-8E8B-9CE240A0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6E176-82DC-4228-BD58-567EB22FA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AD0F8-9757-4833-B40A-FD66ED3E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DDA95-5192-4C61-8947-6B13FEC4E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38F26-445E-4C3E-B5E5-F6882E0FA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87CFEB-5471-4C41-88B7-D5A4C517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56149-9340-4C27-BAE4-9FF43F1D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6FF74-090A-43F0-A58E-0E78F75F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B11D-B6DF-4265-A23A-B2A5E576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595C7-F679-462F-8EF2-97B88EA3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F7C7D-78D0-4780-9DB9-5E036860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F0D2D-A516-46EC-BE74-0C185292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626A2-2EE9-4F61-BEFC-ED927BCB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369F8-C1CB-49A7-90A4-632EA2A2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CEB3F-FD2F-4783-B3B3-44A6C275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33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7CF6-22F6-4AFA-8BA9-E771C81A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752A6-4042-46AA-AEBF-461A617EB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9B758-C1B8-4F07-9229-6D43B942B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6DD20-564E-4BF4-A71A-53D4EBE2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1B7CD-DD21-4CEF-9AF4-DAB600B5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BC3B-4F4B-4C0C-887C-7FB939D6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5812-DD58-14D6-192B-9778D946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96B36-D647-092A-9207-3D494086C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E5D15-6DDD-BDAB-A37F-6B21D32C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90E78-9A37-0CC3-BE5A-01C5C149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71B-0C0C-5AF7-3A73-9920852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84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47AB-6146-4AF9-AC71-5B27D947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BB371-34A2-4DAC-A21E-634881071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93F8B-1B44-412E-A705-E16139A94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BF8E1-6950-40E3-B827-D3C81E07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B6F7E-EB32-49DB-BDFC-6FDCF638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0477-117D-4AFD-8B74-9DA96B69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EF4A-8069-47C4-A5BC-449BD5B7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26921-D73F-4E6A-B598-D7C7C2E9C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2C7-03C3-4BAF-87E9-F2C19C6F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C446-FF10-4FA5-999A-9ECFFEEE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E19CD-C646-4F84-87D8-4AA535D8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32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CFA0B-449F-4393-8807-2A11757D8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D466D-DB6D-4AFC-9870-27221DF6E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EC684-AB56-4CC9-90DA-E539484D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1184D-7AB3-4E19-B12F-0BF17954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1EE90-30CA-4E09-AE53-E6F429D6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02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F0EBD-94D7-48EF-9BA8-0AB07126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CF992-4F36-4E75-88DB-3A007F8C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83C25-B0D2-46B5-8811-F3BBDBBF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CA88C-EC67-4ED5-90B1-4DC94CFA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8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0C53-B3DA-4682-AC73-25285B086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2700" y="1122363"/>
            <a:ext cx="7810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31786-31CE-4A1E-88C9-C994D9A24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700" y="3602038"/>
            <a:ext cx="7810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788AC-E847-4DFD-863F-D52A8D27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5B9AF-C386-4727-9B2F-45A79A7D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1F370-9D3C-46E5-A851-C45C6153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0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F0EBD-94D7-48EF-9BA8-0AB07126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CF992-4F36-4E75-88DB-3A007F8C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83C25-B0D2-46B5-8811-F3BBDBBF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CA88C-EC67-4ED5-90B1-4DC94CFA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98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99CA-3C2A-4331-88D4-49918E18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67000"/>
            <a:ext cx="10922000" cy="109791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010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073F63-C4E6-4164-9040-304F01668D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2516" y="2134101"/>
            <a:ext cx="3344333" cy="19589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447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EE6C-3469-36E5-8EEF-7340FB6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60029-E4F9-2C7B-D3B8-313FF1C81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D4DA9-AADE-CC1E-FB5B-325FDED1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FA7B5-0186-87E9-E49E-0DAA2D5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A62A-DDE8-9FCA-7F4A-7F306532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46C4-6C4A-38AC-8367-6CBF4DC1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29C6-8A6A-6EA9-EC29-8AC7299E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823F2-6DA4-81C8-C743-BF36BE3EB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B602C-9DAB-A89B-1240-9CE05B84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AB79A-D47A-33ED-AEAE-44EA88C7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1F8CF-8700-6E0A-6280-DE85CC8D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00C5-DC84-75CA-C5A6-4DD3D493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A5A9E-CF8C-371B-AF2F-AFF53F4A7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BF229-EBBD-4494-1789-3EA444CF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D99B9-065C-9DA2-D9A2-D50B7461D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FCD1C-EEDD-8A2E-86BD-A210E9874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4073-D68F-E4A1-3C12-A224F63E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3CAB8-C09C-8156-DC04-8948FC19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F407F-1ACA-6037-5768-AA48BCB2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9F1B-9898-E9AB-3459-E409472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4C9E1-EA9C-8554-C879-13EF8C5B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A65A4-1746-0457-0CC9-762B6889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3D53B-FCED-E6DB-52B0-A453C575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99BA8-D390-96EC-0583-07A61006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6CDB4-DEE8-6D17-8990-2F8AACFE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41F86-6462-4503-B40A-FAFF88A4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0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DCDA-8EF0-8875-F984-E88E8EB1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C2156-F4D3-E8FF-F907-55FB6974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29E4C-6553-5FDA-EAD2-B6191CF98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E9880-DDD5-0D43-9269-E4D8EFD4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6CE68-27D6-45CB-E36B-9C26D13B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4274A-A04B-9EAE-3D69-946374FF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85F6-9ABE-B2DB-5F19-B2C905E4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0B1F4-1B2B-A90E-486D-E81348177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4A3D3-666A-B31E-B8B5-B7F900FC5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8E1A3-1067-0D4F-FA5B-C83CBD00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E6D46-019B-1F55-564E-119A1B29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37E7B-4B12-9892-0551-D1427F98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2E728-7AF6-FAE0-01B0-95B96365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E3304-37D8-869C-7A5F-06E9CDF97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04D09-D3F7-1C69-F9F1-7419AE6E4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F7C3B1-4DC5-4594-97C3-5C66898A9E17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33714-0B13-6805-4223-504591F3E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03D58-E243-704F-6DDA-C9FBE606F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49847A-9C1C-4605-A6C7-29B5D0A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6B6F67-5CFE-4C45-9F3F-4AB3B76057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D7252-6838-4E18-8867-AD2FDD63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D0038-1507-4A2C-98C0-B7435C4E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01F88-2CA3-4D8F-AB11-D9F3862F2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4/17/24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8331C-F8D4-4BCC-A45B-7A025EF4B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95520-44B0-4BB9-95CB-EBE337EC4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D9D2-5D8D-4986-8F90-E68388A9F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6598C"/>
          </a:solidFill>
          <a:latin typeface="Helvetica" pitchFamily="2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598C"/>
          </a:solidFill>
          <a:latin typeface="Helvetica" pitchFamily="2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598C"/>
          </a:solidFill>
          <a:latin typeface="Helvetica" pitchFamily="2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yWKNJpM8A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7c5nh5OSc8?feature=oembed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11" Type="http://schemas.openxmlformats.org/officeDocument/2006/relationships/hyperlink" Target="https://www.newscientist.com/article/2163484-found-more-than-500-genes-that-are-linked-to-intelligence/" TargetMode="External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image" Target="../media/image17.jpeg"/><Relationship Id="rId21" Type="http://schemas.openxmlformats.org/officeDocument/2006/relationships/image" Target="../media/image25.jpeg"/><Relationship Id="rId7" Type="http://schemas.openxmlformats.org/officeDocument/2006/relationships/image" Target="../media/image22.jpe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jpeg"/><Relationship Id="rId15" Type="http://schemas.openxmlformats.org/officeDocument/2006/relationships/hyperlink" Target="https://en.wikipedia.org/wiki/Jefferson_nickel" TargetMode="External"/><Relationship Id="rId10" Type="http://schemas.openxmlformats.org/officeDocument/2006/relationships/hyperlink" Target="https://www.newscientist.com/article/2163484-found-more-than-500-genes-that-are-linked-to-intelligence/" TargetMode="External"/><Relationship Id="rId19" Type="http://schemas.openxmlformats.org/officeDocument/2006/relationships/image" Target="../media/image27.sv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776581@N04/4694443191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hip2save.com/2016/02/11/10-ways-to-save-now-for-next-christma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travel.jumia.com/blog/ng/5-ways-lagosians-transform-unwanted-christmas-gifts-183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776581@N04/4694443191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6pRXVbhlJk?feature=oembed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portal.eeoc.gov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9sv4ZnLqFs?feature=oembed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portal.eeoc.gov/" TargetMode="External"/><Relationship Id="rId2" Type="http://schemas.openxmlformats.org/officeDocument/2006/relationships/hyperlink" Target="mailto:info@eeoc.gov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eoc.gov/es/initial-consultatio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eoc.gov/combating-employment-discrimination-construction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hyperlink" Target="https://www.eeoc.gov/building-future-advancing-equal-employment-opportunity-construction-industry" TargetMode="External"/><Relationship Id="rId10" Type="http://schemas.openxmlformats.org/officeDocument/2006/relationships/hyperlink" Target="https://www.eeoc.gov/laws/guidance/enforcement-guidance-harassment-workplace" TargetMode="External"/><Relationship Id="rId4" Type="http://schemas.openxmlformats.org/officeDocument/2006/relationships/hyperlink" Target="https://www.eeoc.gov/promising-practices-preventing-harassment-construction-industry" TargetMode="External"/><Relationship Id="rId9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mailto:zachary.florent@eeoc.gov" TargetMode="External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PsB-BxC708?feature=oembed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7ozcQOPq9g?feature=oembed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hVpKud7rZo?feature=oembed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1keqYppQ_c?feature=oembed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GKsHPwDLU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Construction work tools">
            <a:extLst>
              <a:ext uri="{FF2B5EF4-FFF2-40B4-BE49-F238E27FC236}">
                <a16:creationId xmlns:a16="http://schemas.microsoft.com/office/drawing/2014/main" id="{1F52F1A0-A736-27C0-31D3-5CEB649DA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23391" r="269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10F4E-C034-1EBB-F370-3694D9F38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Navigating Critical Conversations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8589C-B598-3913-F9B7-805FE054A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854" y="5431903"/>
            <a:ext cx="10504746" cy="972072"/>
          </a:xfrm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Stephanie Delanie </a:t>
            </a:r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 President of Instruction, Renton Technical College </a:t>
            </a:r>
          </a:p>
          <a:p>
            <a:pPr algn="l">
              <a:spcBef>
                <a:spcPts val="0"/>
              </a:spcBef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Zachary Florent </a:t>
            </a:r>
            <a:r>
              <a:rPr lang="en-US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&amp; Education Coordinator, EEOC Seattle Field Office </a:t>
            </a:r>
          </a:p>
        </p:txBody>
      </p:sp>
    </p:spTree>
    <p:extLst>
      <p:ext uri="{BB962C8B-B14F-4D97-AF65-F5344CB8AC3E}">
        <p14:creationId xmlns:p14="http://schemas.microsoft.com/office/powerpoint/2010/main" val="2711505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to Talk About Racism: It's All About Safety">
            <a:hlinkClick r:id="" action="ppaction://media"/>
            <a:extLst>
              <a:ext uri="{FF2B5EF4-FFF2-40B4-BE49-F238E27FC236}">
                <a16:creationId xmlns:a16="http://schemas.microsoft.com/office/drawing/2014/main" id="{4C2E68D8-D935-031F-42DB-BAAF1A4509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8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Do I Start a Crucial Conversation?">
            <a:hlinkClick r:id="" action="ppaction://media"/>
            <a:extLst>
              <a:ext uri="{FF2B5EF4-FFF2-40B4-BE49-F238E27FC236}">
                <a16:creationId xmlns:a16="http://schemas.microsoft.com/office/drawing/2014/main" id="{91B89608-0C0C-90B0-7589-2B06E339492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en toolbox">
            <a:extLst>
              <a:ext uri="{FF2B5EF4-FFF2-40B4-BE49-F238E27FC236}">
                <a16:creationId xmlns:a16="http://schemas.microsoft.com/office/drawing/2014/main" id="{D0345A11-7730-3B4C-074E-AD23565D39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43100-CFDA-6CC3-6017-DC10CD36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4" y="1108945"/>
            <a:ext cx="11187952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Yourself From Harassment &amp; Discrimination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21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ld vintage books in a row">
            <a:extLst>
              <a:ext uri="{FF2B5EF4-FFF2-40B4-BE49-F238E27FC236}">
                <a16:creationId xmlns:a16="http://schemas.microsoft.com/office/drawing/2014/main" id="{E203CE28-11A8-16ED-FFFA-9C9C2AD9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1" b="6789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EB08E-55E0-9013-029F-8A5C71E6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18" y="5469340"/>
            <a:ext cx="7528182" cy="950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Part 1: Know Your Rights</a:t>
            </a:r>
          </a:p>
        </p:txBody>
      </p:sp>
    </p:spTree>
    <p:extLst>
      <p:ext uri="{BB962C8B-B14F-4D97-AF65-F5344CB8AC3E}">
        <p14:creationId xmlns:p14="http://schemas.microsoft.com/office/powerpoint/2010/main" val="182568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0465" y="3703637"/>
            <a:ext cx="6697824" cy="1325563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sz="4000"/>
              <a:t>www.eeoc.gov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B4EB3-4C55-4D68-8A21-E531D007B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65" y="2491581"/>
            <a:ext cx="6697824" cy="2705622"/>
          </a:xfrm>
        </p:spPr>
        <p:txBody>
          <a:bodyPr/>
          <a:lstStyle/>
          <a:p>
            <a:pPr marL="0" indent="0">
              <a:spcBef>
                <a:spcPct val="20000"/>
              </a:spcBef>
              <a:buNone/>
            </a:pPr>
            <a:r>
              <a:rPr lang="en-US"/>
              <a:t>The federal rights agency responsible for enforcing laws that prohibit employment discrimination.</a:t>
            </a:r>
            <a:r>
              <a:rPr lang="en-US" sz="3600"/>
              <a:t>  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3600"/>
          </a:p>
        </p:txBody>
      </p:sp>
      <p:pic>
        <p:nvPicPr>
          <p:cNvPr id="10" name="Picture 9" descr="EEOC Seal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622" y="1828800"/>
            <a:ext cx="3200400" cy="3200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63484-BA1B-455B-6C0C-577D6805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E934-B6F4-4107-BAF3-2A49CF8D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en-US"/>
              <a:t>What is discrimination?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43C7A-177D-4589-81D1-7FAB7B239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To "discriminate" against someone means to treat that person differently, or less favorably, for some categorical reason.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43B00-9E18-2435-D63E-78E4204C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230588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tional flags from several countries">
            <a:extLst>
              <a:ext uri="{FF2B5EF4-FFF2-40B4-BE49-F238E27FC236}">
                <a16:creationId xmlns:a16="http://schemas.microsoft.com/office/drawing/2014/main" id="{A79BCCE6-7569-422E-8D71-73989C4164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7200"/>
          <a:stretch>
            <a:fillRect/>
          </a:stretch>
        </p:blipFill>
        <p:spPr>
          <a:xfrm>
            <a:off x="6432448" y="904512"/>
            <a:ext cx="2212779" cy="2202205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99399-B24F-4CD1-A853-BABB521C8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6442731" y="3507062"/>
            <a:ext cx="2195718" cy="2202205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Various religions symbols and icons">
            <a:extLst>
              <a:ext uri="{FF2B5EF4-FFF2-40B4-BE49-F238E27FC236}">
                <a16:creationId xmlns:a16="http://schemas.microsoft.com/office/drawing/2014/main" id="{A757CB47-7766-4A58-9308-DC1DDC9A9CA8}"/>
              </a:ext>
            </a:extLst>
          </p:cNvPr>
          <p:cNvPicPr>
            <a:picLocks/>
          </p:cNvPicPr>
          <p:nvPr/>
        </p:nvPicPr>
        <p:blipFill>
          <a:blip r:embed="rId5" cstate="print"/>
          <a:srcRect l="13714" r="24686" b="9277"/>
          <a:stretch>
            <a:fillRect/>
          </a:stretch>
        </p:blipFill>
        <p:spPr>
          <a:xfrm>
            <a:off x="9471335" y="904780"/>
            <a:ext cx="2198109" cy="2040706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Illustration of gender as a spectrum">
            <a:extLst>
              <a:ext uri="{FF2B5EF4-FFF2-40B4-BE49-F238E27FC236}">
                <a16:creationId xmlns:a16="http://schemas.microsoft.com/office/drawing/2014/main" id="{107D1CFF-E9A1-484E-BA9D-41453A4B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2526" r="12526"/>
          <a:stretch>
            <a:fillRect/>
          </a:stretch>
        </p:blipFill>
        <p:spPr bwMode="auto">
          <a:xfrm>
            <a:off x="412021" y="3507062"/>
            <a:ext cx="2169033" cy="2202205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sability symbols">
            <a:extLst>
              <a:ext uri="{FF2B5EF4-FFF2-40B4-BE49-F238E27FC236}">
                <a16:creationId xmlns:a16="http://schemas.microsoft.com/office/drawing/2014/main" id="{91FE5417-A6E6-4B16-AAA4-B0BF2525BD1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69929" y="3507062"/>
            <a:ext cx="2202205" cy="2202205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demonstrating shades of skin tone color, from dark to light.">
            <a:extLst>
              <a:ext uri="{FF2B5EF4-FFF2-40B4-BE49-F238E27FC236}">
                <a16:creationId xmlns:a16="http://schemas.microsoft.com/office/drawing/2014/main" id="{490C314E-4C0B-4ABE-9DC4-C46E584EAD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4550" t="6222" r="12500"/>
          <a:stretch>
            <a:fillRect/>
          </a:stretch>
        </p:blipFill>
        <p:spPr>
          <a:xfrm>
            <a:off x="3403971" y="905560"/>
            <a:ext cx="2207405" cy="2199018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omposite photo of six faces, demonstrating &quot;race&quot;">
            <a:extLst>
              <a:ext uri="{FF2B5EF4-FFF2-40B4-BE49-F238E27FC236}">
                <a16:creationId xmlns:a16="http://schemas.microsoft.com/office/drawing/2014/main" id="{B2870B69-C4D8-4526-9AE6-4C256FA5803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8136" r="11390" b="3700"/>
          <a:stretch>
            <a:fillRect/>
          </a:stretch>
        </p:blipFill>
        <p:spPr>
          <a:xfrm>
            <a:off x="381711" y="905476"/>
            <a:ext cx="2199344" cy="2199274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omputer illustration - a double helix in the background, and a person's head with indication of an active brain in the foreground">
            <a:extLst>
              <a:ext uri="{FF2B5EF4-FFF2-40B4-BE49-F238E27FC236}">
                <a16:creationId xmlns:a16="http://schemas.microsoft.com/office/drawing/2014/main" id="{41AB7A03-9F60-4FA3-AD2E-5D89B2D38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-1" t="-1" r="34591" b="1532"/>
          <a:stretch/>
        </p:blipFill>
        <p:spPr>
          <a:xfrm>
            <a:off x="3415523" y="3507329"/>
            <a:ext cx="2193502" cy="2201391"/>
          </a:xfrm>
          <a:prstGeom prst="rect">
            <a:avLst/>
          </a:prstGeom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9109F3B-E436-4B13-93A7-CB1716C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9" y="84532"/>
            <a:ext cx="11861442" cy="670212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Protected Groups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E5E87B-54C5-4A6F-BA7B-02B4C6D3E3EB}"/>
              </a:ext>
            </a:extLst>
          </p:cNvPr>
          <p:cNvSpPr/>
          <p:nvPr/>
        </p:nvSpPr>
        <p:spPr>
          <a:xfrm>
            <a:off x="639702" y="2909641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RACE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A4A20-AAD8-4117-B286-3629702F8984}"/>
              </a:ext>
            </a:extLst>
          </p:cNvPr>
          <p:cNvSpPr/>
          <p:nvPr/>
        </p:nvSpPr>
        <p:spPr>
          <a:xfrm>
            <a:off x="3708730" y="2909641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COLOR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AF5F30-B3E0-4D25-8D2F-CE5C84E9A586}"/>
              </a:ext>
            </a:extLst>
          </p:cNvPr>
          <p:cNvSpPr/>
          <p:nvPr/>
        </p:nvSpPr>
        <p:spPr>
          <a:xfrm>
            <a:off x="6263004" y="2909641"/>
            <a:ext cx="2612937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NATIONAL ORIGIN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F95475-31BD-47B6-85BC-E86551591396}"/>
              </a:ext>
            </a:extLst>
          </p:cNvPr>
          <p:cNvSpPr/>
          <p:nvPr/>
        </p:nvSpPr>
        <p:spPr>
          <a:xfrm>
            <a:off x="9833643" y="2909641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RELIGION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E15977-CED0-4A73-A97C-BD294A8B5DDD}"/>
              </a:ext>
            </a:extLst>
          </p:cNvPr>
          <p:cNvSpPr/>
          <p:nvPr/>
        </p:nvSpPr>
        <p:spPr>
          <a:xfrm>
            <a:off x="677350" y="5601040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SEX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C40B43-7BDD-4C21-8859-88F4AD4F6608}"/>
              </a:ext>
            </a:extLst>
          </p:cNvPr>
          <p:cNvSpPr/>
          <p:nvPr/>
        </p:nvSpPr>
        <p:spPr>
          <a:xfrm>
            <a:off x="2909510" y="5601040"/>
            <a:ext cx="3245767" cy="48901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GENETIC INFORMATION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036DA5-A12D-457C-BD67-3EC6E8685E65}"/>
              </a:ext>
            </a:extLst>
          </p:cNvPr>
          <p:cNvSpPr/>
          <p:nvPr/>
        </p:nvSpPr>
        <p:spPr>
          <a:xfrm>
            <a:off x="6771186" y="5636910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AGE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C6E533-8BD3-45D2-8DAD-F0225182647E}"/>
              </a:ext>
            </a:extLst>
          </p:cNvPr>
          <p:cNvSpPr/>
          <p:nvPr/>
        </p:nvSpPr>
        <p:spPr>
          <a:xfrm>
            <a:off x="9772103" y="5601040"/>
            <a:ext cx="1596572" cy="4872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DISABILITY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ABBC805-7A9D-4345-BC7A-6F98579FA92A}"/>
              </a:ext>
            </a:extLst>
          </p:cNvPr>
          <p:cNvSpPr/>
          <p:nvPr/>
        </p:nvSpPr>
        <p:spPr>
          <a:xfrm rot="20659992">
            <a:off x="36851" y="4285250"/>
            <a:ext cx="966030" cy="966030"/>
          </a:xfrm>
          <a:prstGeom prst="ellipse">
            <a:avLst/>
          </a:prstGeom>
          <a:blipFill>
            <a:blip r:embed="rId12"/>
            <a:stretch>
              <a:fillRect t="-9000" b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656828-6428-DAAB-740A-C61EE99DA001}"/>
              </a:ext>
            </a:extLst>
          </p:cNvPr>
          <p:cNvGrpSpPr/>
          <p:nvPr/>
        </p:nvGrpSpPr>
        <p:grpSpPr>
          <a:xfrm rot="402940">
            <a:off x="2098038" y="4279074"/>
            <a:ext cx="966031" cy="971356"/>
            <a:chOff x="2378303" y="3037138"/>
            <a:chExt cx="966031" cy="9713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F89DCBF-45C1-477E-B581-B5FBF17A4FDF}"/>
                </a:ext>
              </a:extLst>
            </p:cNvPr>
            <p:cNvSpPr/>
            <p:nvPr/>
          </p:nvSpPr>
          <p:spPr>
            <a:xfrm rot="474812">
              <a:off x="2378304" y="3042464"/>
              <a:ext cx="966030" cy="966030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5C5A32-D25F-4AF4-9BD7-9F052B9E0D23}"/>
                </a:ext>
              </a:extLst>
            </p:cNvPr>
            <p:cNvSpPr/>
            <p:nvPr/>
          </p:nvSpPr>
          <p:spPr>
            <a:xfrm rot="474812">
              <a:off x="2378303" y="3037138"/>
              <a:ext cx="966030" cy="966030"/>
            </a:xfrm>
            <a:prstGeom prst="ellipse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0526" t="2481" r="-5260" b="-5090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73FBB-5734-33DA-2578-BFDDA454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122812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Circle with a slash through the middle, indicating &quot;prohibited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47" y="2077866"/>
            <a:ext cx="2702268" cy="2702268"/>
          </a:xfrm>
          <a:prstGeom prst="rect">
            <a:avLst/>
          </a:prstGeom>
          <a:noFill/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Protected Activity: </a:t>
            </a:r>
            <a:br>
              <a:rPr lang="en-US"/>
            </a:br>
            <a:r>
              <a:rPr lang="en-US"/>
              <a:t>Participation in the EEO Process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119562" y="2376488"/>
            <a:ext cx="7234238" cy="4351338"/>
          </a:xfrm>
        </p:spPr>
        <p:txBody>
          <a:bodyPr/>
          <a:lstStyle/>
          <a:p>
            <a:r>
              <a:rPr lang="en-US"/>
              <a:t>Retaliation Prohibited by All Statutes</a:t>
            </a:r>
          </a:p>
          <a:p>
            <a:r>
              <a:rPr lang="en-US"/>
              <a:t>It is unlawful to penalize, punish or deny an employment benefit because that person opposed discrimination or participated in any way in the investigation of a charge.</a:t>
            </a:r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16C7A-D7D0-77FE-E29E-490F1832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tional flags from several countries">
            <a:extLst>
              <a:ext uri="{FF2B5EF4-FFF2-40B4-BE49-F238E27FC236}">
                <a16:creationId xmlns:a16="http://schemas.microsoft.com/office/drawing/2014/main" id="{A79BCCE6-7569-422E-8D71-73989C4164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7200"/>
          <a:stretch>
            <a:fillRect/>
          </a:stretch>
        </p:blipFill>
        <p:spPr>
          <a:xfrm>
            <a:off x="2378364" y="2499258"/>
            <a:ext cx="1453126" cy="1446182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Various religions symbols and icons">
            <a:extLst>
              <a:ext uri="{FF2B5EF4-FFF2-40B4-BE49-F238E27FC236}">
                <a16:creationId xmlns:a16="http://schemas.microsoft.com/office/drawing/2014/main" id="{A757CB47-7766-4A58-9308-DC1DDC9A9CA8}"/>
              </a:ext>
            </a:extLst>
          </p:cNvPr>
          <p:cNvPicPr>
            <a:picLocks/>
          </p:cNvPicPr>
          <p:nvPr/>
        </p:nvPicPr>
        <p:blipFill>
          <a:blip r:embed="rId4" cstate="print"/>
          <a:srcRect l="13714" r="24686" b="9277"/>
          <a:stretch>
            <a:fillRect/>
          </a:stretch>
        </p:blipFill>
        <p:spPr>
          <a:xfrm>
            <a:off x="644740" y="2499791"/>
            <a:ext cx="1443492" cy="1445649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Illustration of gender as a spectrum">
            <a:extLst>
              <a:ext uri="{FF2B5EF4-FFF2-40B4-BE49-F238E27FC236}">
                <a16:creationId xmlns:a16="http://schemas.microsoft.com/office/drawing/2014/main" id="{107D1CFF-E9A1-484E-BA9D-41453A4B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2526" r="12526"/>
          <a:stretch>
            <a:fillRect/>
          </a:stretch>
        </p:blipFill>
        <p:spPr bwMode="auto">
          <a:xfrm>
            <a:off x="1489699" y="4153642"/>
            <a:ext cx="1424398" cy="1446182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sability symbols">
            <a:extLst>
              <a:ext uri="{FF2B5EF4-FFF2-40B4-BE49-F238E27FC236}">
                <a16:creationId xmlns:a16="http://schemas.microsoft.com/office/drawing/2014/main" id="{91FE5417-A6E6-4B16-AAA4-B0BF2525BD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0224" y="844874"/>
            <a:ext cx="1446182" cy="1446182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demonstrating shades of skin tone color, from dark to light.">
            <a:extLst>
              <a:ext uri="{FF2B5EF4-FFF2-40B4-BE49-F238E27FC236}">
                <a16:creationId xmlns:a16="http://schemas.microsoft.com/office/drawing/2014/main" id="{490C314E-4C0B-4ABE-9DC4-C46E584EAD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34550" t="6222" r="12500"/>
          <a:stretch>
            <a:fillRect/>
          </a:stretch>
        </p:blipFill>
        <p:spPr>
          <a:xfrm>
            <a:off x="2381893" y="844874"/>
            <a:ext cx="1449597" cy="1444089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omposite photo of six faces, demonstrating &quot;race&quot;">
            <a:extLst>
              <a:ext uri="{FF2B5EF4-FFF2-40B4-BE49-F238E27FC236}">
                <a16:creationId xmlns:a16="http://schemas.microsoft.com/office/drawing/2014/main" id="{B2870B69-C4D8-4526-9AE6-4C256FA580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8136" r="11390" b="3700"/>
          <a:stretch>
            <a:fillRect/>
          </a:stretch>
        </p:blipFill>
        <p:spPr>
          <a:xfrm>
            <a:off x="644740" y="846799"/>
            <a:ext cx="1444303" cy="1444257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omputer illustration - a double helix in the background, and a person's head with indication of an active brain in the foreground">
            <a:extLst>
              <a:ext uri="{FF2B5EF4-FFF2-40B4-BE49-F238E27FC236}">
                <a16:creationId xmlns:a16="http://schemas.microsoft.com/office/drawing/2014/main" id="{41AB7A03-9F60-4FA3-AD2E-5D89B2D381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-1" t="-1" r="34591" b="1532"/>
          <a:stretch/>
        </p:blipFill>
        <p:spPr>
          <a:xfrm>
            <a:off x="4085939" y="4153642"/>
            <a:ext cx="1440467" cy="1445648"/>
          </a:xfrm>
          <a:prstGeom prst="rect">
            <a:avLst/>
          </a:prstGeom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A quarter">
            <a:extLst>
              <a:ext uri="{FF2B5EF4-FFF2-40B4-BE49-F238E27FC236}">
                <a16:creationId xmlns:a16="http://schemas.microsoft.com/office/drawing/2014/main" id="{4AADE60F-E776-4EFE-9605-10699E25C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lum bright="-16000" contrast="40000"/>
          </a:blip>
          <a:srcRect/>
          <a:stretch>
            <a:fillRect/>
          </a:stretch>
        </p:blipFill>
        <p:spPr bwMode="auto">
          <a:xfrm rot="20700000">
            <a:off x="2542496" y="5411758"/>
            <a:ext cx="322173" cy="345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quarter">
            <a:extLst>
              <a:ext uri="{FF2B5EF4-FFF2-40B4-BE49-F238E27FC236}">
                <a16:creationId xmlns:a16="http://schemas.microsoft.com/office/drawing/2014/main" id="{F71AB791-7380-4BD5-9872-9252F6EAAB7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423636">
            <a:off x="2994165" y="5245075"/>
            <a:ext cx="313674" cy="312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quarter">
            <a:extLst>
              <a:ext uri="{FF2B5EF4-FFF2-40B4-BE49-F238E27FC236}">
                <a16:creationId xmlns:a16="http://schemas.microsoft.com/office/drawing/2014/main" id="{E7BBA970-008C-482D-8215-C9FF3CD3072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24039">
            <a:off x="2779508" y="5683978"/>
            <a:ext cx="313674" cy="312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6" descr="A penny">
            <a:extLst>
              <a:ext uri="{FF2B5EF4-FFF2-40B4-BE49-F238E27FC236}">
                <a16:creationId xmlns:a16="http://schemas.microsoft.com/office/drawing/2014/main" id="{D67C2D54-D35E-4F73-92E8-A6405D35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315091">
            <a:off x="2445399" y="5330920"/>
            <a:ext cx="235547" cy="234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nickel">
            <a:extLst>
              <a:ext uri="{FF2B5EF4-FFF2-40B4-BE49-F238E27FC236}">
                <a16:creationId xmlns:a16="http://schemas.microsoft.com/office/drawing/2014/main" id="{AC383CD8-3DE4-442E-9A04-D615BE9CF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6469341">
            <a:off x="3160810" y="5676187"/>
            <a:ext cx="261787" cy="26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enny">
            <a:extLst>
              <a:ext uri="{FF2B5EF4-FFF2-40B4-BE49-F238E27FC236}">
                <a16:creationId xmlns:a16="http://schemas.microsoft.com/office/drawing/2014/main" id="{1E470C9E-1AA3-437D-B0FB-92942B08847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957292">
            <a:off x="2837864" y="5057947"/>
            <a:ext cx="235565" cy="235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9109F3B-E436-4B13-93A7-CB1716CF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1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Laws Enforced by EEOC</a:t>
            </a:r>
          </a:p>
        </p:txBody>
      </p:sp>
      <p:pic>
        <p:nvPicPr>
          <p:cNvPr id="26" name="Picture 15" descr="A one dollar bill.">
            <a:extLst>
              <a:ext uri="{FF2B5EF4-FFF2-40B4-BE49-F238E27FC236}">
                <a16:creationId xmlns:a16="http://schemas.microsoft.com/office/drawing/2014/main" id="{FC44DA1B-5711-4A07-B37A-BADF6876E0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17" cstate="print">
            <a:lum bright="-5000" contrast="39000"/>
          </a:blip>
          <a:stretch>
            <a:fillRect/>
          </a:stretch>
        </p:blipFill>
        <p:spPr bwMode="auto">
          <a:xfrm rot="20807672">
            <a:off x="465815" y="5217524"/>
            <a:ext cx="1449598" cy="632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9FDAC-F077-4992-B681-2AFAE5BE4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7172"/>
            <a:ext cx="5181600" cy="444596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Title VII of the Civil Rights Act of 1964, as amended</a:t>
            </a:r>
          </a:p>
          <a:p>
            <a:r>
              <a:rPr lang="en-US"/>
              <a:t>The Equal Pay Act of 1963, as amended</a:t>
            </a:r>
          </a:p>
          <a:p>
            <a:r>
              <a:rPr lang="en-US"/>
              <a:t>The Americans with Disabilities Act of 1990, as amended</a:t>
            </a:r>
          </a:p>
          <a:p>
            <a:r>
              <a:rPr lang="en-US"/>
              <a:t>The Age Discrimination in Employment Act of 1967, as amended</a:t>
            </a:r>
          </a:p>
          <a:p>
            <a:r>
              <a:rPr lang="en-US"/>
              <a:t>The Genetic Information Nondiscrimination Act of 2009</a:t>
            </a:r>
          </a:p>
          <a:p>
            <a:r>
              <a:rPr lang="en-US"/>
              <a:t>Pregnant Workers Fairness Act of 2023</a:t>
            </a:r>
          </a:p>
        </p:txBody>
      </p:sp>
      <p:pic>
        <p:nvPicPr>
          <p:cNvPr id="19" name="Picture 6" descr="A penny">
            <a:extLst>
              <a:ext uri="{FF2B5EF4-FFF2-40B4-BE49-F238E27FC236}">
                <a16:creationId xmlns:a16="http://schemas.microsoft.com/office/drawing/2014/main" id="{6F2ECB47-3984-4EED-B2CA-8CEE6DEC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6330" y="5428089"/>
            <a:ext cx="235547" cy="234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enny">
            <a:extLst>
              <a:ext uri="{FF2B5EF4-FFF2-40B4-BE49-F238E27FC236}">
                <a16:creationId xmlns:a16="http://schemas.microsoft.com/office/drawing/2014/main" id="{571CDC03-0C9F-4D02-B400-C712FE4339D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8242201">
            <a:off x="3388795" y="5155116"/>
            <a:ext cx="235565" cy="235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5E1CE-F168-0CE8-4E6E-93811C2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61834F-324E-24D4-C492-8A83E7300B05}"/>
              </a:ext>
            </a:extLst>
          </p:cNvPr>
          <p:cNvGrpSpPr/>
          <p:nvPr/>
        </p:nvGrpSpPr>
        <p:grpSpPr>
          <a:xfrm rot="402940">
            <a:off x="2723171" y="4353432"/>
            <a:ext cx="704074" cy="707955"/>
            <a:chOff x="2378303" y="3037138"/>
            <a:chExt cx="966031" cy="97135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5A0DE3-3B8D-134C-1E66-28A8806459E2}"/>
                </a:ext>
              </a:extLst>
            </p:cNvPr>
            <p:cNvSpPr/>
            <p:nvPr/>
          </p:nvSpPr>
          <p:spPr>
            <a:xfrm rot="474812">
              <a:off x="2378304" y="3042464"/>
              <a:ext cx="966030" cy="966030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01AC61-C748-C175-2503-D07531C20048}"/>
                </a:ext>
              </a:extLst>
            </p:cNvPr>
            <p:cNvSpPr/>
            <p:nvPr/>
          </p:nvSpPr>
          <p:spPr>
            <a:xfrm rot="474812">
              <a:off x="2378303" y="3037138"/>
              <a:ext cx="966030" cy="966030"/>
            </a:xfrm>
            <a:prstGeom prst="ellipse">
              <a:avLst/>
            </a:pr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-20526" t="2481" r="-5260" b="-5090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0579A8A-0D10-6091-A415-415E7EB0649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4080224" y="2534444"/>
            <a:ext cx="1453126" cy="1457419"/>
          </a:xfrm>
          <a:prstGeom prst="rect">
            <a:avLst/>
          </a:prstGeom>
          <a:ln>
            <a:noFill/>
          </a:ln>
          <a:effectLst>
            <a:outerShdw blurRad="165100" dist="228600" dir="252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DD1CDF8-8C79-898B-48E0-56D1CE284203}"/>
              </a:ext>
            </a:extLst>
          </p:cNvPr>
          <p:cNvSpPr/>
          <p:nvPr/>
        </p:nvSpPr>
        <p:spPr>
          <a:xfrm rot="20659992">
            <a:off x="996038" y="4397722"/>
            <a:ext cx="696861" cy="696861"/>
          </a:xfrm>
          <a:prstGeom prst="ellipse">
            <a:avLst/>
          </a:prstGeom>
          <a:blipFill>
            <a:blip r:embed="rId21"/>
            <a:stretch>
              <a:fillRect t="-9000" b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0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991F-7AB6-4ABD-8757-CC07F828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every employee have the right to expect from their employer?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E5C2-6AF6-4104-B66A-56684FE7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023"/>
            <a:ext cx="10515600" cy="415093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/>
              <a:t>To be protected from harassment and discrimination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Ability to safely bring forward complaints of discrimination and harassment without fear of retaliation</a:t>
            </a:r>
          </a:p>
          <a:p>
            <a:r>
              <a:rPr lang="en-US"/>
              <a:t>Prompt and confidential investigation of complaints</a:t>
            </a:r>
          </a:p>
          <a:p>
            <a:r>
              <a:rPr lang="en-US"/>
              <a:t>Prompt, appropriate, and effective remedial action where an issue may have occurred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A83F2-469C-0A57-DCC2-DBBDF963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218507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maze puzzle">
            <a:extLst>
              <a:ext uri="{FF2B5EF4-FFF2-40B4-BE49-F238E27FC236}">
                <a16:creationId xmlns:a16="http://schemas.microsoft.com/office/drawing/2014/main" id="{A921346A-DDE9-7819-1DA4-3C99CB83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b="89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42B00-7C89-CB06-A309-E1A386E2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to Having Crucial Conversations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C3BDA-15EE-AEDC-FAEE-20D18591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Stephanie Delaney</a:t>
            </a:r>
          </a:p>
        </p:txBody>
      </p:sp>
    </p:spTree>
    <p:extLst>
      <p:ext uri="{BB962C8B-B14F-4D97-AF65-F5344CB8AC3E}">
        <p14:creationId xmlns:p14="http://schemas.microsoft.com/office/powerpoint/2010/main" val="447611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are some examples of workplace discrimination?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4"/>
            <a:ext cx="10515600" cy="4375151"/>
          </a:xfrm>
        </p:spPr>
        <p:txBody>
          <a:bodyPr>
            <a:normAutofit/>
          </a:bodyPr>
          <a:lstStyle/>
          <a:p>
            <a:r>
              <a:rPr lang="en-US"/>
              <a:t>Unfair treatment</a:t>
            </a:r>
          </a:p>
          <a:p>
            <a:pPr lvl="1"/>
            <a:r>
              <a:rPr lang="en-US"/>
              <a:t>Hire/Fire</a:t>
            </a:r>
          </a:p>
          <a:p>
            <a:pPr lvl="1"/>
            <a:r>
              <a:rPr lang="en-US"/>
              <a:t>Wages</a:t>
            </a:r>
          </a:p>
          <a:p>
            <a:pPr lvl="1"/>
            <a:r>
              <a:rPr lang="en-US"/>
              <a:t>Promotion/Demotion</a:t>
            </a:r>
          </a:p>
          <a:p>
            <a:pPr lvl="1"/>
            <a:r>
              <a:rPr lang="en-US"/>
              <a:t>Different Terms and Conditions: i.e. Job Assignments, Benefits, Leave, Training</a:t>
            </a:r>
          </a:p>
          <a:p>
            <a:r>
              <a:rPr lang="en-US"/>
              <a:t>Harassment</a:t>
            </a:r>
          </a:p>
          <a:p>
            <a:r>
              <a:rPr lang="en-US"/>
              <a:t>Failure to Provide Reasonable Accommodation</a:t>
            </a:r>
          </a:p>
          <a:p>
            <a:pPr lvl="1"/>
            <a:r>
              <a:rPr lang="en-US"/>
              <a:t> (Disability, Pregnancy*, Religion)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F07BC-207B-E8B8-D298-F229E950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stle hanging on a wall">
            <a:extLst>
              <a:ext uri="{FF2B5EF4-FFF2-40B4-BE49-F238E27FC236}">
                <a16:creationId xmlns:a16="http://schemas.microsoft.com/office/drawing/2014/main" id="{0C59B0CB-4AEA-C909-9523-07153F72B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EB08E-55E0-9013-029F-8A5C71E6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7718682" cy="1014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Part 2: Have a Plan</a:t>
            </a:r>
          </a:p>
        </p:txBody>
      </p:sp>
    </p:spTree>
    <p:extLst>
      <p:ext uri="{BB962C8B-B14F-4D97-AF65-F5344CB8AC3E}">
        <p14:creationId xmlns:p14="http://schemas.microsoft.com/office/powerpoint/2010/main" val="355742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1C485E-EA54-780E-60DF-ACD9A2EE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Addressing Incivility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905E60A-A2C1-9F3B-E3D3-E49D6855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97" r="9389" b="-3"/>
          <a:stretch/>
        </p:blipFill>
        <p:spPr>
          <a:xfrm>
            <a:off x="838199" y="1670844"/>
            <a:ext cx="5181600" cy="4351338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A4D895-E68D-656D-11D4-32F690810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370137"/>
            <a:ext cx="5181600" cy="4351338"/>
          </a:xfrm>
        </p:spPr>
        <p:txBody>
          <a:bodyPr/>
          <a:lstStyle/>
          <a:p>
            <a:r>
              <a:rPr lang="en-US" b="1"/>
              <a:t>Disrespectful, Rude, Uncivil, and Careless Behaviors </a:t>
            </a:r>
          </a:p>
          <a:p>
            <a:endParaRPr lang="en-US"/>
          </a:p>
          <a:p>
            <a:r>
              <a:rPr lang="en-US"/>
              <a:t>Abusive Behaviors</a:t>
            </a:r>
          </a:p>
          <a:p>
            <a:r>
              <a:rPr lang="en-US"/>
              <a:t>Harassment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C7BB093-62CC-39A9-6521-C5EE3FA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4/17/24</a:t>
            </a:r>
          </a:p>
        </p:txBody>
      </p:sp>
      <p:sp>
        <p:nvSpPr>
          <p:cNvPr id="7" name="Arrow: Right 22">
            <a:extLst>
              <a:ext uri="{FF2B5EF4-FFF2-40B4-BE49-F238E27FC236}">
                <a16:creationId xmlns:a16="http://schemas.microsoft.com/office/drawing/2014/main" id="{A0FA36B4-B263-7373-F5B1-C347EBC45EFE}"/>
              </a:ext>
            </a:extLst>
          </p:cNvPr>
          <p:cNvSpPr/>
          <p:nvPr/>
        </p:nvSpPr>
        <p:spPr>
          <a:xfrm rot="2538609">
            <a:off x="1400573" y="3925227"/>
            <a:ext cx="3988907" cy="873760"/>
          </a:xfrm>
          <a:prstGeom prst="rightArrow">
            <a:avLst>
              <a:gd name="adj1" fmla="val 50000"/>
              <a:gd name="adj2" fmla="val 19873"/>
            </a:avLst>
          </a:prstGeom>
          <a:gradFill flip="none" rotWithShape="1">
            <a:gsLst>
              <a:gs pos="51000">
                <a:srgbClr val="FF9900"/>
              </a:gs>
              <a:gs pos="24000">
                <a:srgbClr val="FFFF00"/>
              </a:gs>
              <a:gs pos="76000">
                <a:srgbClr val="FF0000"/>
              </a:gs>
              <a:gs pos="0">
                <a:srgbClr val="00B05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8DFE5E4-3A9C-498A-8874-3C5B7A3B1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Common Incivility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92402-7D35-4602-913A-83E7C2CB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Sarcasm</a:t>
            </a:r>
          </a:p>
          <a:p>
            <a:r>
              <a:rPr lang="en-US"/>
              <a:t>Giving people unwanted nicknames</a:t>
            </a:r>
          </a:p>
          <a:p>
            <a:r>
              <a:rPr lang="en-US"/>
              <a:t>Eye rolling</a:t>
            </a:r>
          </a:p>
          <a:p>
            <a:r>
              <a:rPr lang="en-US"/>
              <a:t>Withholding information</a:t>
            </a:r>
          </a:p>
          <a:p>
            <a:r>
              <a:rPr lang="en-US"/>
              <a:t>Criticizing people publicly or allowing others to make negative comments</a:t>
            </a:r>
          </a:p>
          <a:p>
            <a:r>
              <a:rPr lang="en-US"/>
              <a:t>Not giving “face” during discussions and meetings</a:t>
            </a:r>
          </a:p>
          <a:p>
            <a:r>
              <a:rPr lang="en-US"/>
              <a:t>Interrupting or denying floor time</a:t>
            </a:r>
          </a:p>
          <a:p>
            <a:r>
              <a:rPr lang="en-US"/>
              <a:t>Ignoring</a:t>
            </a:r>
          </a:p>
          <a:p>
            <a:r>
              <a:rPr lang="en-US"/>
              <a:t>Baiting</a:t>
            </a:r>
          </a:p>
          <a:p>
            <a:r>
              <a:rPr lang="en-US"/>
              <a:t>Being intentionally unavailable</a:t>
            </a:r>
          </a:p>
          <a:p>
            <a:r>
              <a:rPr lang="en-US"/>
              <a:t>“Forgetting” to include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16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B011E7-62F3-4384-9A3B-54F7F092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Parameters and Clarifications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2882FC-4F43-4E9D-B14B-80F33E43640C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328563" cy="4045094"/>
          </a:xfrm>
          <a:prstGeom prst="rect">
            <a:avLst/>
          </a:prstGeom>
        </p:spPr>
        <p:txBody>
          <a:bodyPr vert="horz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b="1">
                <a:latin typeface="Segoe UI" panose="020B0502040204020203" pitchFamily="34" charset="0"/>
                <a:cs typeface="Segoe UI" panose="020B0502040204020203" pitchFamily="34" charset="0"/>
              </a:rPr>
              <a:t>Rude and uncivil behavior</a:t>
            </a: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can affect the work culture, environment and experience</a:t>
            </a:r>
          </a:p>
          <a:p>
            <a:pPr>
              <a:spcBef>
                <a:spcPts val="1800"/>
              </a:spcBef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These actions may not be unlawful or actionable BUT;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 culture that allows uncivil behavior can lead to dissatisfaction, conflict, and, ultimately, powerful inequities.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Oftentimes, these behaviors are a byproduct of our “autopilot” being in control – failing to be mindful of how the things we do or say impact those around us.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We all have our blind spots.  Most people would like to hear about them from our friends and co-workers rather than from HR or a supervisor….</a:t>
            </a:r>
          </a:p>
        </p:txBody>
      </p:sp>
    </p:spTree>
    <p:extLst>
      <p:ext uri="{BB962C8B-B14F-4D97-AF65-F5344CB8AC3E}">
        <p14:creationId xmlns:p14="http://schemas.microsoft.com/office/powerpoint/2010/main" val="65140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381033-F677-40FE-8523-1E23CA7F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Feedback: The Unwanted Gift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180B5C-7CE3-44CE-93DE-5B87371BC099}"/>
              </a:ext>
            </a:extLst>
          </p:cNvPr>
          <p:cNvSpPr txBox="1">
            <a:spLocks/>
          </p:cNvSpPr>
          <p:nvPr/>
        </p:nvSpPr>
        <p:spPr>
          <a:xfrm>
            <a:off x="6467397" y="1450687"/>
            <a:ext cx="5126671" cy="20698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Thank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Show appreciation 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Admire the gift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Tell them you will do something with it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81E6E-EB44-49D1-B297-4715E2068D04}"/>
              </a:ext>
            </a:extLst>
          </p:cNvPr>
          <p:cNvSpPr/>
          <p:nvPr/>
        </p:nvSpPr>
        <p:spPr>
          <a:xfrm>
            <a:off x="6464300" y="3429000"/>
            <a:ext cx="5272369" cy="249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Avoid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Striking 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Counter-grievance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Impugning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Minimizing their concern or suggesting they misunderstood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C28556-E773-6561-3769-ECC77E18E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7932" y="1843088"/>
            <a:ext cx="3732822" cy="2101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E3DCB34-2DED-0458-142B-994DF860463E}"/>
              </a:ext>
            </a:extLst>
          </p:cNvPr>
          <p:cNvSpPr/>
          <p:nvPr/>
        </p:nvSpPr>
        <p:spPr>
          <a:xfrm>
            <a:off x="2928347" y="3242156"/>
            <a:ext cx="2947415" cy="1708753"/>
          </a:xfrm>
          <a:prstGeom prst="wedgeRoundRectCallout">
            <a:avLst>
              <a:gd name="adj1" fmla="val 37371"/>
              <a:gd name="adj2" fmla="val 859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 appreciate it!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 know exactly what I’ll do with it!</a:t>
            </a:r>
          </a:p>
        </p:txBody>
      </p:sp>
    </p:spTree>
    <p:extLst>
      <p:ext uri="{BB962C8B-B14F-4D97-AF65-F5344CB8AC3E}">
        <p14:creationId xmlns:p14="http://schemas.microsoft.com/office/powerpoint/2010/main" val="403201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C757E8-459C-45E5-80F5-E2335EB3BFEE}"/>
              </a:ext>
            </a:extLst>
          </p:cNvPr>
          <p:cNvSpPr txBox="1">
            <a:spLocks/>
          </p:cNvSpPr>
          <p:nvPr/>
        </p:nvSpPr>
        <p:spPr>
          <a:xfrm>
            <a:off x="838200" y="1931195"/>
            <a:ext cx="525780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Begin with a positive intention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Be specific about behavior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Be specific about impact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Focused on a desire to have the behavior stop/change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76CC4-0F30-4BB6-9EFA-5CE0ACF76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967" t="10808" r="-386" b="16768"/>
          <a:stretch/>
        </p:blipFill>
        <p:spPr>
          <a:xfrm>
            <a:off x="5661383" y="557442"/>
            <a:ext cx="6530617" cy="4966855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BED6E3-B481-4AA7-8BEB-FF664DB0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Giving the Gift</a:t>
            </a:r>
          </a:p>
        </p:txBody>
      </p:sp>
    </p:spTree>
    <p:extLst>
      <p:ext uri="{BB962C8B-B14F-4D97-AF65-F5344CB8AC3E}">
        <p14:creationId xmlns:p14="http://schemas.microsoft.com/office/powerpoint/2010/main" val="3543757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1C485E-EA54-780E-60DF-ACD9A2EE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Addressing Harassment and Discrimination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905E60A-A2C1-9F3B-E3D3-E49D6855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97" r="9389" b="-3"/>
          <a:stretch/>
        </p:blipFill>
        <p:spPr>
          <a:xfrm>
            <a:off x="838199" y="1670844"/>
            <a:ext cx="5181600" cy="4351338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A4D895-E68D-656D-11D4-32F690810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541587"/>
            <a:ext cx="5181600" cy="4351338"/>
          </a:xfrm>
        </p:spPr>
        <p:txBody>
          <a:bodyPr/>
          <a:lstStyle/>
          <a:p>
            <a:r>
              <a:rPr lang="en-US"/>
              <a:t>Disrespectful, Rude, Uncivil Behaviors </a:t>
            </a:r>
          </a:p>
          <a:p>
            <a:endParaRPr lang="en-US"/>
          </a:p>
          <a:p>
            <a:r>
              <a:rPr lang="en-US" b="1"/>
              <a:t>Abusive Behaviors</a:t>
            </a:r>
          </a:p>
          <a:p>
            <a:r>
              <a:rPr lang="en-US" b="1"/>
              <a:t>Harassment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C7BB093-62CC-39A9-6521-C5EE3FA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4/17/24</a:t>
            </a:r>
          </a:p>
        </p:txBody>
      </p:sp>
      <p:sp>
        <p:nvSpPr>
          <p:cNvPr id="7" name="Arrow: Right 22">
            <a:extLst>
              <a:ext uri="{FF2B5EF4-FFF2-40B4-BE49-F238E27FC236}">
                <a16:creationId xmlns:a16="http://schemas.microsoft.com/office/drawing/2014/main" id="{A0FA36B4-B263-7373-F5B1-C347EBC45EFE}"/>
              </a:ext>
            </a:extLst>
          </p:cNvPr>
          <p:cNvSpPr/>
          <p:nvPr/>
        </p:nvSpPr>
        <p:spPr>
          <a:xfrm rot="2538609">
            <a:off x="1400573" y="3925227"/>
            <a:ext cx="3988907" cy="873760"/>
          </a:xfrm>
          <a:prstGeom prst="rightArrow">
            <a:avLst>
              <a:gd name="adj1" fmla="val 50000"/>
              <a:gd name="adj2" fmla="val 19873"/>
            </a:avLst>
          </a:prstGeom>
          <a:gradFill flip="none" rotWithShape="1">
            <a:gsLst>
              <a:gs pos="51000">
                <a:srgbClr val="FF9900"/>
              </a:gs>
              <a:gs pos="24000">
                <a:srgbClr val="FFFF00"/>
              </a:gs>
              <a:gs pos="76000">
                <a:srgbClr val="FF0000"/>
              </a:gs>
              <a:gs pos="0">
                <a:srgbClr val="00B05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BA53B5F-7E0C-4793-B18A-E236F98C6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43722"/>
          </a:xfrm>
        </p:spPr>
        <p:txBody>
          <a:bodyPr/>
          <a:lstStyle/>
          <a:p>
            <a:r>
              <a:rPr lang="en-US" altLang="en-US"/>
              <a:t>Harassment is…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78CA0FB-E070-4D6A-ADFB-20AD4B57D92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838200" y="1752600"/>
            <a:ext cx="10515600" cy="4182034"/>
          </a:xfrm>
        </p:spPr>
        <p:txBody>
          <a:bodyPr>
            <a:normAutofit/>
          </a:bodyPr>
          <a:lstStyle/>
          <a:p>
            <a:r>
              <a:rPr lang="en-US"/>
              <a:t>Repeated targeted mistreatment of one or more people, by one or more people. </a:t>
            </a:r>
          </a:p>
          <a:p>
            <a:r>
              <a:rPr lang="en-US"/>
              <a:t>May be Verbal, visual or physical </a:t>
            </a:r>
          </a:p>
          <a:p>
            <a:r>
              <a:rPr lang="en-US"/>
              <a:t>May be psychological (e.g. gaslighting)</a:t>
            </a:r>
          </a:p>
          <a:p>
            <a:r>
              <a:rPr lang="en-US" altLang="en-US" b="1"/>
              <a:t>Sexual harassment </a:t>
            </a:r>
            <a:r>
              <a:rPr lang="en-US" altLang="en-US"/>
              <a:t>may be sexual advances, requests for sexual favors, and other verbal, visual or physical sexual conduct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13ECC-DE80-63AB-DD18-B0173361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21012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B3DC548-1384-4EA8-BBA0-1E3FA8A55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Harassment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8D5F902-94CD-4F85-BEBD-38AD0853F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38537"/>
            <a:ext cx="10515600" cy="4351338"/>
          </a:xfrm>
        </p:spPr>
        <p:txBody>
          <a:bodyPr/>
          <a:lstStyle/>
          <a:p>
            <a:r>
              <a:rPr lang="en-US" altLang="en-US"/>
              <a:t>Sexual harassment</a:t>
            </a:r>
          </a:p>
          <a:p>
            <a:r>
              <a:rPr lang="en-US" altLang="en-US"/>
              <a:t>Abuse for being female or non-binary (</a:t>
            </a:r>
            <a:r>
              <a:rPr lang="en-US" altLang="en-US" i="1"/>
              <a:t>sex-based</a:t>
            </a:r>
            <a:r>
              <a:rPr lang="en-US" altLang="en-US"/>
              <a:t>, not necessarily </a:t>
            </a:r>
            <a:r>
              <a:rPr lang="en-US" altLang="en-US" i="1"/>
              <a:t>sexual</a:t>
            </a:r>
            <a:r>
              <a:rPr lang="en-US" altLang="en-US"/>
              <a:t>)</a:t>
            </a:r>
          </a:p>
          <a:p>
            <a:r>
              <a:rPr lang="en-US" altLang="en-US"/>
              <a:t>Repeatedly and intentionally misgendering someone (e.g. wrong pronouns, dead-naming)</a:t>
            </a:r>
          </a:p>
          <a:p>
            <a:r>
              <a:rPr lang="en-US" altLang="en-US"/>
              <a:t>Offensive photos, drawing, or images based on sex, religion, race, national origin, etc. (e.g. Swastika graffiti)</a:t>
            </a:r>
          </a:p>
          <a:p>
            <a:r>
              <a:rPr lang="en-US" altLang="en-US"/>
              <a:t>Offensive Comments or racial/ethnic slurs</a:t>
            </a:r>
          </a:p>
          <a:p>
            <a:r>
              <a:rPr lang="en-US" altLang="en-US"/>
              <a:t>Mocking disability, age or religion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D68BC-769E-6562-9287-9E231695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7756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2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to Deliver Bad News at Work">
            <a:hlinkClick r:id="" action="ppaction://media"/>
            <a:extLst>
              <a:ext uri="{FF2B5EF4-FFF2-40B4-BE49-F238E27FC236}">
                <a16:creationId xmlns:a16="http://schemas.microsoft.com/office/drawing/2014/main" id="{3F08AF87-2A89-52FD-3170-E97336AAD32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D529-F8B4-4CB7-BFC3-7843D73E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“Hostile Work Environment”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14F1C-E1AC-492A-9509-EFF84047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Disparate Treatment</a:t>
            </a:r>
          </a:p>
          <a:p>
            <a:r>
              <a:rPr lang="en-US" altLang="en-US"/>
              <a:t>Sexual advances by supervisor with adverse impact</a:t>
            </a:r>
          </a:p>
          <a:p>
            <a:r>
              <a:rPr lang="en-US" altLang="en-US"/>
              <a:t>For example, an employee is denied a promotion because they rejected the sexual advances of their supervisor</a:t>
            </a:r>
          </a:p>
          <a:p>
            <a:r>
              <a:rPr lang="en-US" altLang="en-US"/>
              <a:t>Also known as </a:t>
            </a:r>
            <a:r>
              <a:rPr lang="en-US" altLang="en-US" i="1"/>
              <a:t>quid pro quo </a:t>
            </a:r>
            <a:r>
              <a:rPr lang="en-US" altLang="en-US"/>
              <a:t>harassment</a:t>
            </a:r>
          </a:p>
          <a:p>
            <a:endParaRPr lang="en-US" b="1"/>
          </a:p>
          <a:p>
            <a:pPr marL="0" indent="0">
              <a:buNone/>
            </a:pPr>
            <a:r>
              <a:rPr lang="en-US" b="1"/>
              <a:t>Hostile Work Environment</a:t>
            </a:r>
          </a:p>
          <a:p>
            <a:r>
              <a:rPr lang="en-US" altLang="en-US"/>
              <a:t>Unwanted conduct either so </a:t>
            </a:r>
            <a:r>
              <a:rPr lang="en-US" altLang="en-US" b="1"/>
              <a:t>severe</a:t>
            </a:r>
            <a:r>
              <a:rPr lang="en-US" altLang="en-US"/>
              <a:t> or </a:t>
            </a:r>
            <a:r>
              <a:rPr lang="en-US" altLang="en-US" b="1"/>
              <a:t>pervasive</a:t>
            </a:r>
            <a:r>
              <a:rPr lang="en-US" altLang="en-US"/>
              <a:t> it unreasonably interferes with a person's work or creates an intimidating, hostile or offensive work environment.</a:t>
            </a:r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9A654-71E1-83AC-530E-3D3C98C2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319057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B653A62-4A19-35F4-2564-C202A7560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702246"/>
              </p:ext>
            </p:extLst>
          </p:nvPr>
        </p:nvGraphicFramePr>
        <p:xfrm>
          <a:off x="838200" y="833377"/>
          <a:ext cx="10515600" cy="473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6527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4E82-3DAE-4CB9-B980-EB616836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employer’s obligation?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795CC-28E6-4E5B-A15B-0F1CAEA49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b="1"/>
              <a:t>To provide a workplace free from harassment and discrimination </a:t>
            </a:r>
          </a:p>
          <a:p>
            <a:r>
              <a:rPr lang="en-US" i="1"/>
              <a:t>Meaning…</a:t>
            </a:r>
            <a:r>
              <a:rPr lang="en-US"/>
              <a:t> the employer must safeguard against harassing conduct from:</a:t>
            </a:r>
          </a:p>
          <a:p>
            <a:pPr lvl="1"/>
            <a:r>
              <a:rPr lang="en-US"/>
              <a:t>Supervisors/Managers/Executives</a:t>
            </a:r>
          </a:p>
          <a:p>
            <a:pPr lvl="1"/>
            <a:r>
              <a:rPr lang="en-US"/>
              <a:t>Co-workers</a:t>
            </a:r>
          </a:p>
          <a:p>
            <a:pPr lvl="1"/>
            <a:r>
              <a:rPr lang="en-US"/>
              <a:t>Third-parties (Customers/clients, delivery people, contractors/temp staff, </a:t>
            </a:r>
            <a:r>
              <a:rPr lang="en-US" err="1"/>
              <a:t>etc</a:t>
            </a:r>
            <a:r>
              <a:rPr lang="en-US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99408-C82C-93D7-EF04-DAF9B3EB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180852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20129B-A300-4ABE-9BBE-57375FEB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I think I was discriminated against at work.  What do I do now?</a:t>
            </a:r>
            <a:br>
              <a:rPr lang="en-US"/>
            </a:b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025EA-AB40-35EA-7B50-0F93167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id="{081C7843-DE2A-4AA4-970C-A0C598072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Tell Your Employer</a:t>
            </a:r>
          </a:p>
        </p:txBody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3E21FBC3-1AA2-4E5C-84ED-C1981263CA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Talk to your supervisor or other representative</a:t>
            </a:r>
          </a:p>
          <a:p>
            <a:r>
              <a:rPr lang="en-US" altLang="en-US"/>
              <a:t>Be serious, honest and direct</a:t>
            </a:r>
          </a:p>
          <a:p>
            <a:r>
              <a:rPr lang="en-US" altLang="en-US"/>
              <a:t>Make it clear that you want the discrimination and/or harassment to stop</a:t>
            </a:r>
          </a:p>
          <a:p>
            <a:r>
              <a:rPr lang="en-US" altLang="en-US"/>
              <a:t>Take advantage of the company’s internal complaint process </a:t>
            </a:r>
          </a:p>
          <a:p>
            <a:r>
              <a:rPr lang="en-US" altLang="en-US"/>
              <a:t>Put your complaint in writing – be specific</a:t>
            </a:r>
          </a:p>
          <a:p>
            <a:r>
              <a:rPr lang="en-US" altLang="en-US"/>
              <a:t>Follow up</a:t>
            </a:r>
          </a:p>
          <a:p>
            <a:r>
              <a:rPr lang="en-US" altLang="en-US"/>
              <a:t>Remember: </a:t>
            </a:r>
            <a:r>
              <a:rPr lang="en-US" altLang="en-US" b="1"/>
              <a:t>Retaliation is Prohibited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89734-0978-3BFD-B466-C2234C00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412163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Protected Forms of Opposition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Threatening to file or assist in filing a charge, complaint, grievance and/or lawsuit alleging discrimination</a:t>
            </a:r>
          </a:p>
          <a:p>
            <a:r>
              <a:rPr lang="en-US"/>
              <a:t>Complaining about discrimination to management, union, employees and/or newspapers</a:t>
            </a:r>
          </a:p>
          <a:p>
            <a:r>
              <a:rPr lang="en-US"/>
              <a:t>Organizing or participating in a group which opposes unlawful employment discrimination</a:t>
            </a:r>
          </a:p>
          <a:p>
            <a:r>
              <a:rPr lang="en-US"/>
              <a:t>Refusing to obey an order because of a belief that it constitutes unlawful employment discrimination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7564C-0BE5-08C9-723C-9DE09860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EEOC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90057"/>
            <a:ext cx="6897914" cy="4086906"/>
          </a:xfrm>
        </p:spPr>
        <p:txBody>
          <a:bodyPr/>
          <a:lstStyle/>
          <a:p>
            <a:r>
              <a:rPr lang="en-US"/>
              <a:t>If you have not been able to resolve your situation with your employer, you may want to contact EEOC.</a:t>
            </a:r>
          </a:p>
          <a:p>
            <a:endParaRPr lang="en-US"/>
          </a:p>
          <a:p>
            <a:r>
              <a:rPr lang="en-US"/>
              <a:t>EEOC charges no fees for its services.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8973EC-8148-AF0D-0673-56D8CC9F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BAEF7-62E5-2A2B-C284-39DE01D3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123" y="1825625"/>
            <a:ext cx="3200677" cy="320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324C0F-5817-4828-BBC6-4064B8056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Filing a Charge of Discrimination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ACAE08-CC39-44BB-8154-A9F788BA6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When an employee or applicant believes they have been discriminated against in the workplace due their membership in a protected group, they may file a Charge of Discrimination with EEOC.</a:t>
            </a:r>
          </a:p>
          <a:p>
            <a:r>
              <a:rPr lang="en-US"/>
              <a:t>Charges are statements of allegations, a summary of the harm the employee believes they have been subjected to by their employer.  </a:t>
            </a:r>
          </a:p>
          <a:p>
            <a:r>
              <a:rPr lang="en-US"/>
              <a:t>EEOC takes these Charges, serves them on the employers, and in some cases investigates, attempts to settle, or litigates.</a:t>
            </a:r>
          </a:p>
          <a:p>
            <a:r>
              <a:rPr lang="en-US"/>
              <a:t>Fundamentally, any employee has the right to file a Charge and the right to file a lawsuit based on that Charge.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96177-8A01-0BE4-388A-A78B1BDA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304883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90FB4A7-13CF-46D8-A732-0C9CF0C30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INTAKE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D6CA792-F0BF-42CE-AA0E-9646F458A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532662"/>
            <a:ext cx="10515600" cy="4351338"/>
          </a:xfrm>
        </p:spPr>
        <p:txBody>
          <a:bodyPr/>
          <a:lstStyle/>
          <a:p>
            <a:r>
              <a:rPr lang="en-US" altLang="en-US"/>
              <a:t>Mostly virtual</a:t>
            </a:r>
          </a:p>
          <a:p>
            <a:r>
              <a:rPr lang="en-US" altLang="en-US"/>
              <a:t>Contact us by mail, internet or phone call.</a:t>
            </a:r>
          </a:p>
          <a:p>
            <a:pPr lvl="1"/>
            <a:r>
              <a:rPr lang="en-US" altLang="en-US"/>
              <a:t>1-800-669-4000</a:t>
            </a:r>
          </a:p>
          <a:p>
            <a:pPr lvl="1"/>
            <a:r>
              <a:rPr lang="en-US" altLang="en-US">
                <a:hlinkClick r:id="rId3"/>
              </a:rPr>
              <a:t>https://publicportal.eeoc.gov</a:t>
            </a:r>
            <a:endParaRPr lang="en-US" altLang="en-US"/>
          </a:p>
          <a:p>
            <a:pPr lvl="1"/>
            <a:r>
              <a:rPr lang="en-US" altLang="en-US"/>
              <a:t>909 1st Ave Suite 400, Seattle, WA 98104</a:t>
            </a:r>
          </a:p>
          <a:p>
            <a:r>
              <a:rPr lang="en-US" altLang="en-US"/>
              <a:t>An EEOC intake officer may need to contact Charging Party to get additional information.</a:t>
            </a:r>
          </a:p>
          <a:p>
            <a:r>
              <a:rPr lang="en-US" altLang="en-US"/>
              <a:t>Notice is served on employer within ten days of receiving a Charge document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AF8FD-5781-249F-AB2B-BEA6DB03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267001E-A1D1-4C4D-87BE-D5A895796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Intake Interview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F87F4B8-0B88-4089-ABC7-94DBC1646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EEOC Investigator interviews “potential charging party” (PCP)</a:t>
            </a:r>
          </a:p>
          <a:p>
            <a:pPr lvl="1"/>
            <a:r>
              <a:rPr lang="en-US" altLang="en-US"/>
              <a:t>Does EEOC have jurisdiction?</a:t>
            </a:r>
          </a:p>
          <a:p>
            <a:pPr lvl="1"/>
            <a:r>
              <a:rPr lang="en-US" altLang="en-US"/>
              <a:t>What kind of discrimination? </a:t>
            </a:r>
          </a:p>
          <a:p>
            <a:pPr lvl="1"/>
            <a:r>
              <a:rPr lang="en-US" altLang="en-US"/>
              <a:t>Any comparators? Witnesses? Other evidence?</a:t>
            </a:r>
          </a:p>
          <a:p>
            <a:endParaRPr lang="en-US" altLang="en-US"/>
          </a:p>
          <a:p>
            <a:r>
              <a:rPr lang="en-US" altLang="en-US"/>
              <a:t>Counsels PCP</a:t>
            </a:r>
          </a:p>
          <a:p>
            <a:pPr lvl="1"/>
            <a:r>
              <a:rPr lang="en-US" altLang="en-US"/>
              <a:t>Provide honest, professional assessment</a:t>
            </a:r>
          </a:p>
          <a:p>
            <a:pPr lvl="1"/>
            <a:r>
              <a:rPr lang="en-US" altLang="en-US"/>
              <a:t>Explain EEOC’s investigative process</a:t>
            </a:r>
          </a:p>
          <a:p>
            <a:pPr lvl="1"/>
            <a:r>
              <a:rPr lang="en-US" altLang="en-US"/>
              <a:t>Determine interest in mediation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01A93-7DAC-7A5E-A24C-F6231EE10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Stop Stewing and Start Doing">
            <a:hlinkClick r:id="" action="ppaction://media"/>
            <a:extLst>
              <a:ext uri="{FF2B5EF4-FFF2-40B4-BE49-F238E27FC236}">
                <a16:creationId xmlns:a16="http://schemas.microsoft.com/office/drawing/2014/main" id="{B4CE9021-3D3B-4F4C-CA25-8A5CACC6B9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Jurisdiction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489" y="1404131"/>
            <a:ext cx="5157787" cy="823912"/>
          </a:xfrm>
        </p:spPr>
        <p:txBody>
          <a:bodyPr/>
          <a:lstStyle/>
          <a:p>
            <a:r>
              <a:rPr lang="en-US"/>
              <a:t>Employers Covered</a:t>
            </a:r>
          </a:p>
        </p:txBody>
      </p:sp>
      <p:sp>
        <p:nvSpPr>
          <p:cNvPr id="22533" name="Content Placeholder 4"/>
          <p:cNvSpPr>
            <a:spLocks noGrp="1"/>
          </p:cNvSpPr>
          <p:nvPr>
            <p:ph sz="half" idx="2"/>
          </p:nvPr>
        </p:nvSpPr>
        <p:spPr>
          <a:xfrm>
            <a:off x="852489" y="2426163"/>
            <a:ext cx="5157787" cy="368458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Private Employers</a:t>
            </a:r>
          </a:p>
          <a:p>
            <a:r>
              <a:rPr lang="en-US"/>
              <a:t>Educational Institutions</a:t>
            </a:r>
          </a:p>
          <a:p>
            <a:r>
              <a:rPr lang="en-US"/>
              <a:t>Labor Organizations</a:t>
            </a:r>
          </a:p>
          <a:p>
            <a:r>
              <a:rPr lang="en-US"/>
              <a:t>Joint Labor-Management Apprenticeship and Training Committees (Title VII &amp; ADA)</a:t>
            </a:r>
          </a:p>
          <a:p>
            <a:r>
              <a:rPr lang="en-US"/>
              <a:t>Employment Agencies Serving Covered Employers</a:t>
            </a:r>
          </a:p>
          <a:p>
            <a:r>
              <a:rPr lang="en-US"/>
              <a:t>State and Local Governments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84901" y="1404131"/>
            <a:ext cx="5183188" cy="823912"/>
          </a:xfrm>
        </p:spPr>
        <p:txBody>
          <a:bodyPr/>
          <a:lstStyle/>
          <a:p>
            <a:r>
              <a:rPr lang="en-US"/>
              <a:t>Who can file a Charge?</a:t>
            </a:r>
          </a:p>
        </p:txBody>
      </p:sp>
      <p:sp>
        <p:nvSpPr>
          <p:cNvPr id="22534" name="Content Placeholder 5"/>
          <p:cNvSpPr>
            <a:spLocks noGrp="1"/>
          </p:cNvSpPr>
          <p:nvPr>
            <p:ph sz="quarter" idx="4"/>
          </p:nvPr>
        </p:nvSpPr>
        <p:spPr>
          <a:xfrm>
            <a:off x="6184901" y="2426163"/>
            <a:ext cx="5183188" cy="368458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An employee</a:t>
            </a:r>
          </a:p>
          <a:p>
            <a:r>
              <a:rPr lang="en-US"/>
              <a:t>A temporary employee</a:t>
            </a:r>
          </a:p>
          <a:p>
            <a:r>
              <a:rPr lang="en-US"/>
              <a:t>A job applicant</a:t>
            </a:r>
          </a:p>
          <a:p>
            <a:r>
              <a:rPr lang="en-US"/>
              <a:t>A former employee</a:t>
            </a:r>
          </a:p>
          <a:p>
            <a:r>
              <a:rPr lang="en-US"/>
              <a:t>Undocumented workers</a:t>
            </a:r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B75DF-9E30-CBC8-96FC-B1DE29F4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Jurisdictional Requirements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Employer-Employee Relationship </a:t>
            </a:r>
          </a:p>
          <a:p>
            <a:r>
              <a:rPr lang="en-US"/>
              <a:t>Minimum Number of Employees Company-wide:</a:t>
            </a:r>
          </a:p>
          <a:p>
            <a:pPr lvl="1"/>
            <a:r>
              <a:rPr lang="en-US"/>
              <a:t>15 employees</a:t>
            </a:r>
          </a:p>
          <a:p>
            <a:pPr lvl="1"/>
            <a:r>
              <a:rPr lang="en-US"/>
              <a:t>Age cases = 20 employee</a:t>
            </a:r>
          </a:p>
          <a:p>
            <a:pPr lvl="1"/>
            <a:r>
              <a:rPr lang="en-US"/>
              <a:t>Equal pay allegations based on sex only = 1 employee</a:t>
            </a:r>
          </a:p>
          <a:p>
            <a:r>
              <a:rPr lang="en-US"/>
              <a:t>Timeliness</a:t>
            </a:r>
          </a:p>
          <a:p>
            <a:pPr lvl="1"/>
            <a:r>
              <a:rPr lang="en-US"/>
              <a:t>Charges against employers in Washington must be filed with EEOC within 300 days from the last date of alleged violation.</a:t>
            </a:r>
          </a:p>
          <a:p>
            <a:pPr lvl="1"/>
            <a:r>
              <a:rPr lang="en-US"/>
              <a:t>In some jurisdictions, time frame may be 180 days.</a:t>
            </a:r>
          </a:p>
          <a:p>
            <a:pPr lvl="1"/>
            <a:r>
              <a:rPr lang="en-US"/>
              <a:t>EPA: 2-3 years to file in court, deadline not impacted by charge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87234-5DAF-05A1-85BD-1D752F84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Immigration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u="sng"/>
              <a:t>Everyone is protected</a:t>
            </a:r>
            <a:r>
              <a:rPr lang="en-US"/>
              <a:t>, regardless of status.  Congress and Courts have made this clear.</a:t>
            </a:r>
          </a:p>
          <a:p>
            <a:pPr>
              <a:spcAft>
                <a:spcPts val="600"/>
              </a:spcAft>
            </a:pPr>
            <a:r>
              <a:rPr lang="en-US"/>
              <a:t>EEOC never asks about immigration status during charge filing or investigation, nor is it relevant in determining merits of a charge.</a:t>
            </a:r>
          </a:p>
          <a:p>
            <a:pPr>
              <a:spcAft>
                <a:spcPts val="600"/>
              </a:spcAft>
            </a:pPr>
            <a:r>
              <a:rPr lang="en-US"/>
              <a:t>For victims of certain crimes, attempted crimes or threats, EEOC may be able to assist with obtaining a U-Visa.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37477-4BBB-D1E4-4FB5-913D2D28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id="{5FB1F300-5D75-4932-BEDD-C672A3959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Contact the EEOC</a:t>
            </a:r>
          </a:p>
        </p:txBody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A723F3C9-4E71-406E-973C-73E9B2C614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/>
              <a:t>Toll Free: 1-800-669-4000</a:t>
            </a:r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r>
              <a:rPr lang="en-US" altLang="en-US"/>
              <a:t>E-mail: </a:t>
            </a:r>
            <a:r>
              <a:rPr lang="en-US" altLang="en-US">
                <a:hlinkClick r:id="rId2"/>
              </a:rPr>
              <a:t>info@eeoc.gov</a:t>
            </a:r>
            <a:endParaRPr lang="en-US" altLang="en-US"/>
          </a:p>
          <a:p>
            <a:endParaRPr lang="en-US" altLang="en-US"/>
          </a:p>
          <a:p>
            <a:pPr marL="0" indent="0">
              <a:buNone/>
            </a:pPr>
            <a:r>
              <a:rPr lang="en-US" altLang="en-US"/>
              <a:t>To submit an inquiry and begin the charging filing process</a:t>
            </a:r>
          </a:p>
          <a:p>
            <a:r>
              <a:rPr lang="en-US" altLang="en-US">
                <a:hlinkClick r:id="rId3"/>
              </a:rPr>
              <a:t>https://publicportal.eeoc.gov/</a:t>
            </a:r>
            <a:r>
              <a:rPr lang="en-US" altLang="en-US"/>
              <a:t> (English)</a:t>
            </a:r>
          </a:p>
          <a:p>
            <a:r>
              <a:rPr lang="en-US" altLang="en-US">
                <a:hlinkClick r:id="rId4"/>
              </a:rPr>
              <a:t>https://www.eeoc.gov/es/initial-consultation</a:t>
            </a:r>
            <a:r>
              <a:rPr lang="en-US" altLang="en-US"/>
              <a:t> (</a:t>
            </a:r>
            <a:r>
              <a:rPr lang="en-US" altLang="en-US" err="1"/>
              <a:t>Español</a:t>
            </a:r>
            <a:r>
              <a:rPr lang="en-US" altLang="en-US"/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F12CF-87FD-74AA-44AD-30B7F268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206564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EEOC Charge Process">
            <a:extLst>
              <a:ext uri="{FF2B5EF4-FFF2-40B4-BE49-F238E27FC236}">
                <a16:creationId xmlns:a16="http://schemas.microsoft.com/office/drawing/2014/main" id="{530A03AF-4000-4E4A-9E03-364633C2192C}"/>
              </a:ext>
            </a:extLst>
          </p:cNvPr>
          <p:cNvGrpSpPr/>
          <p:nvPr/>
        </p:nvGrpSpPr>
        <p:grpSpPr>
          <a:xfrm>
            <a:off x="266042" y="254218"/>
            <a:ext cx="11023191" cy="5177472"/>
            <a:chOff x="1543636" y="1267599"/>
            <a:chExt cx="8044184" cy="419928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8158707-F0E1-45AE-AD71-C6FDD1157BA0}"/>
                </a:ext>
              </a:extLst>
            </p:cNvPr>
            <p:cNvSpPr/>
            <p:nvPr/>
          </p:nvSpPr>
          <p:spPr>
            <a:xfrm>
              <a:off x="1688335" y="4711967"/>
              <a:ext cx="1509832" cy="754915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Right to Sue Issued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097C3E1-663D-4DAD-AE17-031400897619}"/>
                </a:ext>
              </a:extLst>
            </p:cNvPr>
            <p:cNvSpPr/>
            <p:nvPr/>
          </p:nvSpPr>
          <p:spPr>
            <a:xfrm>
              <a:off x="7989031" y="3989128"/>
              <a:ext cx="1509832" cy="639430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Conciliation Failure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88D879-1221-425B-A7A1-A55F7C8E5503}"/>
                </a:ext>
              </a:extLst>
            </p:cNvPr>
            <p:cNvSpPr/>
            <p:nvPr/>
          </p:nvSpPr>
          <p:spPr>
            <a:xfrm>
              <a:off x="8179647" y="1358791"/>
              <a:ext cx="1014677" cy="507338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Conciliation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Successful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A541C2C-6C88-4A4D-9906-AC95C32198B7}"/>
                </a:ext>
              </a:extLst>
            </p:cNvPr>
            <p:cNvSpPr/>
            <p:nvPr/>
          </p:nvSpPr>
          <p:spPr>
            <a:xfrm>
              <a:off x="7786151" y="2670803"/>
              <a:ext cx="1801669" cy="927051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Conciliation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3CC038-F965-4362-8A56-DB75477B706B}"/>
                </a:ext>
              </a:extLst>
            </p:cNvPr>
            <p:cNvSpPr/>
            <p:nvPr/>
          </p:nvSpPr>
          <p:spPr>
            <a:xfrm>
              <a:off x="3465759" y="4111517"/>
              <a:ext cx="1014677" cy="507338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Cause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327FDF4-7BBC-4751-8B1F-3A6E1D504B5C}"/>
                </a:ext>
              </a:extLst>
            </p:cNvPr>
            <p:cNvSpPr/>
            <p:nvPr/>
          </p:nvSpPr>
          <p:spPr>
            <a:xfrm>
              <a:off x="5726906" y="2665422"/>
              <a:ext cx="1801669" cy="927051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Cause Finding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7F0D101-24A0-40C3-AD4A-35FD246184F0}"/>
                </a:ext>
              </a:extLst>
            </p:cNvPr>
            <p:cNvSpPr/>
            <p:nvPr/>
          </p:nvSpPr>
          <p:spPr>
            <a:xfrm>
              <a:off x="4621798" y="4121220"/>
              <a:ext cx="1014677" cy="507338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Right to Sue Requested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48E6B9-1674-4EEB-B4E7-82047D102E40}"/>
                </a:ext>
              </a:extLst>
            </p:cNvPr>
            <p:cNvSpPr/>
            <p:nvPr/>
          </p:nvSpPr>
          <p:spPr>
            <a:xfrm>
              <a:off x="3631593" y="2665422"/>
              <a:ext cx="1801669" cy="927051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Investigation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FF092F-2AF6-4265-9D7E-4E4128435FF8}"/>
                </a:ext>
              </a:extLst>
            </p:cNvPr>
            <p:cNvSpPr/>
            <p:nvPr/>
          </p:nvSpPr>
          <p:spPr>
            <a:xfrm>
              <a:off x="3915799" y="1369760"/>
              <a:ext cx="1129273" cy="507338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Settlement or Withdrawal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037EF5-7ED0-41C3-AC16-961653346A9C}"/>
                </a:ext>
              </a:extLst>
            </p:cNvPr>
            <p:cNvSpPr/>
            <p:nvPr/>
          </p:nvSpPr>
          <p:spPr>
            <a:xfrm>
              <a:off x="1736373" y="1267599"/>
              <a:ext cx="1426479" cy="757932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Mediation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317500-7D55-4F42-9C85-B92FBA37CE2A}"/>
                </a:ext>
              </a:extLst>
            </p:cNvPr>
            <p:cNvSpPr/>
            <p:nvPr/>
          </p:nvSpPr>
          <p:spPr>
            <a:xfrm>
              <a:off x="1543636" y="2665422"/>
              <a:ext cx="1803312" cy="927051"/>
            </a:xfrm>
            <a:custGeom>
              <a:avLst/>
              <a:gdLst>
                <a:gd name="connsiteX0" fmla="*/ 0 w 1014677"/>
                <a:gd name="connsiteY0" fmla="*/ 50734 h 507338"/>
                <a:gd name="connsiteX1" fmla="*/ 50734 w 1014677"/>
                <a:gd name="connsiteY1" fmla="*/ 0 h 507338"/>
                <a:gd name="connsiteX2" fmla="*/ 963943 w 1014677"/>
                <a:gd name="connsiteY2" fmla="*/ 0 h 507338"/>
                <a:gd name="connsiteX3" fmla="*/ 1014677 w 1014677"/>
                <a:gd name="connsiteY3" fmla="*/ 50734 h 507338"/>
                <a:gd name="connsiteX4" fmla="*/ 1014677 w 1014677"/>
                <a:gd name="connsiteY4" fmla="*/ 456604 h 507338"/>
                <a:gd name="connsiteX5" fmla="*/ 963943 w 1014677"/>
                <a:gd name="connsiteY5" fmla="*/ 507338 h 507338"/>
                <a:gd name="connsiteX6" fmla="*/ 50734 w 1014677"/>
                <a:gd name="connsiteY6" fmla="*/ 507338 h 507338"/>
                <a:gd name="connsiteX7" fmla="*/ 0 w 1014677"/>
                <a:gd name="connsiteY7" fmla="*/ 456604 h 507338"/>
                <a:gd name="connsiteX8" fmla="*/ 0 w 1014677"/>
                <a:gd name="connsiteY8" fmla="*/ 50734 h 50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677" h="507338">
                  <a:moveTo>
                    <a:pt x="0" y="50734"/>
                  </a:moveTo>
                  <a:cubicBezTo>
                    <a:pt x="0" y="22714"/>
                    <a:pt x="22714" y="0"/>
                    <a:pt x="50734" y="0"/>
                  </a:cubicBezTo>
                  <a:lnTo>
                    <a:pt x="963943" y="0"/>
                  </a:lnTo>
                  <a:cubicBezTo>
                    <a:pt x="991963" y="0"/>
                    <a:pt x="1014677" y="22714"/>
                    <a:pt x="1014677" y="50734"/>
                  </a:cubicBezTo>
                  <a:lnTo>
                    <a:pt x="1014677" y="456604"/>
                  </a:lnTo>
                  <a:cubicBezTo>
                    <a:pt x="1014677" y="484624"/>
                    <a:pt x="991963" y="507338"/>
                    <a:pt x="963943" y="507338"/>
                  </a:cubicBezTo>
                  <a:lnTo>
                    <a:pt x="50734" y="507338"/>
                  </a:lnTo>
                  <a:cubicBezTo>
                    <a:pt x="22714" y="507338"/>
                    <a:pt x="0" y="484624"/>
                    <a:pt x="0" y="456604"/>
                  </a:cubicBezTo>
                  <a:lnTo>
                    <a:pt x="0" y="50734"/>
                  </a:lnTo>
                  <a:close/>
                </a:path>
              </a:pathLst>
            </a:custGeom>
            <a:solidFill>
              <a:srgbClr val="7030A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4" tIns="21844" rIns="21844" bIns="21844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Charge Filed</a:t>
              </a:r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19E4AF7-3FEB-4316-8ABA-B190236768B2}"/>
              </a:ext>
            </a:extLst>
          </p:cNvPr>
          <p:cNvSpPr/>
          <p:nvPr/>
        </p:nvSpPr>
        <p:spPr>
          <a:xfrm>
            <a:off x="9909375" y="4756877"/>
            <a:ext cx="2042410" cy="625518"/>
          </a:xfrm>
          <a:custGeom>
            <a:avLst/>
            <a:gdLst>
              <a:gd name="connsiteX0" fmla="*/ 0 w 1014677"/>
              <a:gd name="connsiteY0" fmla="*/ 50734 h 507338"/>
              <a:gd name="connsiteX1" fmla="*/ 50734 w 1014677"/>
              <a:gd name="connsiteY1" fmla="*/ 0 h 507338"/>
              <a:gd name="connsiteX2" fmla="*/ 963943 w 1014677"/>
              <a:gd name="connsiteY2" fmla="*/ 0 h 507338"/>
              <a:gd name="connsiteX3" fmla="*/ 1014677 w 1014677"/>
              <a:gd name="connsiteY3" fmla="*/ 50734 h 507338"/>
              <a:gd name="connsiteX4" fmla="*/ 1014677 w 1014677"/>
              <a:gd name="connsiteY4" fmla="*/ 456604 h 507338"/>
              <a:gd name="connsiteX5" fmla="*/ 963943 w 1014677"/>
              <a:gd name="connsiteY5" fmla="*/ 507338 h 507338"/>
              <a:gd name="connsiteX6" fmla="*/ 50734 w 1014677"/>
              <a:gd name="connsiteY6" fmla="*/ 507338 h 507338"/>
              <a:gd name="connsiteX7" fmla="*/ 0 w 1014677"/>
              <a:gd name="connsiteY7" fmla="*/ 456604 h 507338"/>
              <a:gd name="connsiteX8" fmla="*/ 0 w 1014677"/>
              <a:gd name="connsiteY8" fmla="*/ 50734 h 50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677" h="507338">
                <a:moveTo>
                  <a:pt x="0" y="50734"/>
                </a:moveTo>
                <a:cubicBezTo>
                  <a:pt x="0" y="22714"/>
                  <a:pt x="22714" y="0"/>
                  <a:pt x="50734" y="0"/>
                </a:cubicBezTo>
                <a:lnTo>
                  <a:pt x="963943" y="0"/>
                </a:lnTo>
                <a:cubicBezTo>
                  <a:pt x="991963" y="0"/>
                  <a:pt x="1014677" y="22714"/>
                  <a:pt x="1014677" y="50734"/>
                </a:cubicBezTo>
                <a:lnTo>
                  <a:pt x="1014677" y="456604"/>
                </a:lnTo>
                <a:cubicBezTo>
                  <a:pt x="1014677" y="484624"/>
                  <a:pt x="991963" y="507338"/>
                  <a:pt x="963943" y="507338"/>
                </a:cubicBezTo>
                <a:lnTo>
                  <a:pt x="50734" y="507338"/>
                </a:lnTo>
                <a:cubicBezTo>
                  <a:pt x="22714" y="507338"/>
                  <a:pt x="0" y="484624"/>
                  <a:pt x="0" y="456604"/>
                </a:cubicBezTo>
                <a:lnTo>
                  <a:pt x="0" y="5073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44" tIns="21844" rIns="21844" bIns="21844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EEOC Sues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C26C1A-121D-492D-BFB5-A063D4FB2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55097">
            <a:off x="2001749" y="2976941"/>
            <a:ext cx="625518" cy="62551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4CAEBA37-5C31-40A8-AF4A-62DA1660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55097">
            <a:off x="7719789" y="2976940"/>
            <a:ext cx="625518" cy="625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07AF7-C84F-482E-A120-09601ACC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4" y="5316729"/>
            <a:ext cx="12192000" cy="1068802"/>
          </a:xfrm>
        </p:spPr>
        <p:txBody>
          <a:bodyPr>
            <a:noAutofit/>
          </a:bodyPr>
          <a:lstStyle/>
          <a:p>
            <a:pPr algn="ctr"/>
            <a:r>
              <a:rPr lang="en-US" sz="3600" b="1"/>
              <a:t>CHARGE PROCESS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BCB9CDC-1AAA-1A0B-42BB-107E408D9B62}"/>
              </a:ext>
            </a:extLst>
          </p:cNvPr>
          <p:cNvSpPr/>
          <p:nvPr/>
        </p:nvSpPr>
        <p:spPr>
          <a:xfrm rot="5400000">
            <a:off x="871573" y="3655371"/>
            <a:ext cx="1241587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8D8217A-8BF8-0A34-6F1C-9EF1C47FB326}"/>
              </a:ext>
            </a:extLst>
          </p:cNvPr>
          <p:cNvSpPr/>
          <p:nvPr/>
        </p:nvSpPr>
        <p:spPr>
          <a:xfrm rot="16200000">
            <a:off x="1161847" y="1422142"/>
            <a:ext cx="667358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ACEACA6-4110-B079-8B01-05DAD8083797}"/>
              </a:ext>
            </a:extLst>
          </p:cNvPr>
          <p:cNvSpPr/>
          <p:nvPr/>
        </p:nvSpPr>
        <p:spPr>
          <a:xfrm>
            <a:off x="2520485" y="548780"/>
            <a:ext cx="996204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7FCE718-C614-A34D-4EE2-75D45D274EC1}"/>
              </a:ext>
            </a:extLst>
          </p:cNvPr>
          <p:cNvSpPr/>
          <p:nvPr/>
        </p:nvSpPr>
        <p:spPr>
          <a:xfrm rot="2700000">
            <a:off x="2349440" y="1392973"/>
            <a:ext cx="1034004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15CBDD1-47F0-951A-6218-DEC82903908B}"/>
              </a:ext>
            </a:extLst>
          </p:cNvPr>
          <p:cNvSpPr/>
          <p:nvPr/>
        </p:nvSpPr>
        <p:spPr>
          <a:xfrm rot="5400000">
            <a:off x="9869732" y="3229640"/>
            <a:ext cx="384318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7E7910C-1F58-93ED-22A1-7C261B29C6D6}"/>
              </a:ext>
            </a:extLst>
          </p:cNvPr>
          <p:cNvSpPr/>
          <p:nvPr/>
        </p:nvSpPr>
        <p:spPr>
          <a:xfrm rot="16200000">
            <a:off x="9641594" y="1315563"/>
            <a:ext cx="826396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B5D0F31-02F1-D91E-5863-213A863CC898}"/>
              </a:ext>
            </a:extLst>
          </p:cNvPr>
          <p:cNvSpPr/>
          <p:nvPr/>
        </p:nvSpPr>
        <p:spPr>
          <a:xfrm rot="5400000">
            <a:off x="10650358" y="4424965"/>
            <a:ext cx="305033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81D4D1FB-C5D5-6B57-C6E2-04F3CF2C43C3}"/>
              </a:ext>
            </a:extLst>
          </p:cNvPr>
          <p:cNvSpPr/>
          <p:nvPr/>
        </p:nvSpPr>
        <p:spPr>
          <a:xfrm rot="10800000">
            <a:off x="4745800" y="4428469"/>
            <a:ext cx="505682" cy="396797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550AD137-D306-496F-96C9-F73926142D7F}"/>
              </a:ext>
            </a:extLst>
          </p:cNvPr>
          <p:cNvSpPr/>
          <p:nvPr/>
        </p:nvSpPr>
        <p:spPr>
          <a:xfrm rot="10800000">
            <a:off x="3152713" y="4421438"/>
            <a:ext cx="505682" cy="396797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A14AA40-2A9F-8649-A867-8218CAEB42EB}"/>
              </a:ext>
            </a:extLst>
          </p:cNvPr>
          <p:cNvSpPr/>
          <p:nvPr/>
        </p:nvSpPr>
        <p:spPr>
          <a:xfrm>
            <a:off x="2789701" y="2403271"/>
            <a:ext cx="305033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74C1437-3C8E-7BB6-B9ED-B64345BE14A4}"/>
              </a:ext>
            </a:extLst>
          </p:cNvPr>
          <p:cNvSpPr/>
          <p:nvPr/>
        </p:nvSpPr>
        <p:spPr>
          <a:xfrm>
            <a:off x="5681139" y="2396637"/>
            <a:ext cx="305033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620C2DD-4A72-1071-D13F-5A871096C6C5}"/>
              </a:ext>
            </a:extLst>
          </p:cNvPr>
          <p:cNvSpPr/>
          <p:nvPr/>
        </p:nvSpPr>
        <p:spPr>
          <a:xfrm>
            <a:off x="8491352" y="2409582"/>
            <a:ext cx="305033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D258013-CE85-E8C5-D799-4D1987D5735F}"/>
              </a:ext>
            </a:extLst>
          </p:cNvPr>
          <p:cNvSpPr/>
          <p:nvPr/>
        </p:nvSpPr>
        <p:spPr>
          <a:xfrm rot="16200000">
            <a:off x="3877231" y="1322966"/>
            <a:ext cx="826396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DA6B8F4D-5DB6-D156-9075-8035866BB94D}"/>
              </a:ext>
            </a:extLst>
          </p:cNvPr>
          <p:cNvSpPr/>
          <p:nvPr/>
        </p:nvSpPr>
        <p:spPr>
          <a:xfrm rot="5400000">
            <a:off x="3297346" y="3288112"/>
            <a:ext cx="590946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CEE2E03-06D7-76EA-D784-19F766628E8A}"/>
              </a:ext>
            </a:extLst>
          </p:cNvPr>
          <p:cNvSpPr/>
          <p:nvPr/>
        </p:nvSpPr>
        <p:spPr>
          <a:xfrm rot="5400000">
            <a:off x="4889737" y="3288112"/>
            <a:ext cx="590946" cy="305032"/>
          </a:xfrm>
          <a:prstGeom prst="rightArrow">
            <a:avLst/>
          </a:prstGeom>
          <a:solidFill>
            <a:schemeClr val="accent2">
              <a:alpha val="930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9BD481AC-9736-5087-31D3-2C817EE4AF55}"/>
              </a:ext>
            </a:extLst>
          </p:cNvPr>
          <p:cNvSpPr/>
          <p:nvPr/>
        </p:nvSpPr>
        <p:spPr>
          <a:xfrm rot="10800000">
            <a:off x="2644344" y="4454797"/>
            <a:ext cx="6944000" cy="625519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2D4F79D-F635-49DB-BCB6-1EE92D2F4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55097">
            <a:off x="1862438" y="5298609"/>
            <a:ext cx="625518" cy="625518"/>
          </a:xfrm>
          <a:prstGeom prst="rect">
            <a:avLst/>
          </a:prstGeom>
        </p:spPr>
      </p:pic>
      <p:pic>
        <p:nvPicPr>
          <p:cNvPr id="28" name="Graphic 27" descr="Court with solid fill">
            <a:extLst>
              <a:ext uri="{FF2B5EF4-FFF2-40B4-BE49-F238E27FC236}">
                <a16:creationId xmlns:a16="http://schemas.microsoft.com/office/drawing/2014/main" id="{0FBB5441-C1D5-DD64-8B61-8AE565050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191" y="5323363"/>
            <a:ext cx="914400" cy="914400"/>
          </a:xfrm>
          <a:prstGeom prst="rect">
            <a:avLst/>
          </a:prstGeom>
        </p:spPr>
      </p:pic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50B86DC-25F9-9674-65C1-91DE2F59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194347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E52FA75-0B37-5985-9E9A-A8A26E4C1B6E}"/>
              </a:ext>
            </a:extLst>
          </p:cNvPr>
          <p:cNvSpPr/>
          <p:nvPr/>
        </p:nvSpPr>
        <p:spPr>
          <a:xfrm>
            <a:off x="8377563" y="1178297"/>
            <a:ext cx="3461153" cy="1732239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729A57-AFFE-9B90-CDEB-35A52761B633}"/>
              </a:ext>
            </a:extLst>
          </p:cNvPr>
          <p:cNvSpPr/>
          <p:nvPr/>
        </p:nvSpPr>
        <p:spPr>
          <a:xfrm>
            <a:off x="6204523" y="4484785"/>
            <a:ext cx="3461153" cy="1098855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1E455E-712F-6DD2-4254-73BDAD603D01}"/>
              </a:ext>
            </a:extLst>
          </p:cNvPr>
          <p:cNvSpPr/>
          <p:nvPr/>
        </p:nvSpPr>
        <p:spPr>
          <a:xfrm>
            <a:off x="2631218" y="1323106"/>
            <a:ext cx="3461153" cy="1413822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3C9BA-CD42-E1E0-6CA8-70F0685893AD}"/>
              </a:ext>
            </a:extLst>
          </p:cNvPr>
          <p:cNvSpPr/>
          <p:nvPr/>
        </p:nvSpPr>
        <p:spPr>
          <a:xfrm>
            <a:off x="327076" y="4484785"/>
            <a:ext cx="3461153" cy="1098855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0F199-7339-4E9D-9B4A-27007A86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78351"/>
          </a:xfrm>
        </p:spPr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B3D8C-9F26-6F9A-56A0-6EF9968E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4/17/24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0A352-7B59-4EEA-0062-954C3031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27" y="1143734"/>
            <a:ext cx="2599899" cy="25998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FE796-0DBF-F92F-6FCF-B790CB35EF3A}"/>
              </a:ext>
            </a:extLst>
          </p:cNvPr>
          <p:cNvSpPr txBox="1"/>
          <p:nvPr/>
        </p:nvSpPr>
        <p:spPr>
          <a:xfrm>
            <a:off x="3175826" y="1314744"/>
            <a:ext cx="2991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Promising Practices For Preventing Harassment In The Construction Industry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  <a:hlinkClick r:id="rId5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94FB23-AD80-251E-18C8-AF528DAD7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79" y="1143734"/>
            <a:ext cx="2599899" cy="2599899"/>
          </a:xfrm>
          <a:prstGeom prst="rect">
            <a:avLst/>
          </a:prstGeom>
          <a:ln w="19050">
            <a:solidFill>
              <a:srgbClr val="4472C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40F982-1173-629F-F5FB-7297E8E289F5}"/>
              </a:ext>
            </a:extLst>
          </p:cNvPr>
          <p:cNvSpPr txBox="1"/>
          <p:nvPr/>
        </p:nvSpPr>
        <p:spPr>
          <a:xfrm>
            <a:off x="8906262" y="1186090"/>
            <a:ext cx="27537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Building for the Future: Advancing Equal Employment Opportunity In the Construction Industry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A0C56A-586C-E065-5831-5C32D81AF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253" y="3145925"/>
            <a:ext cx="2599899" cy="2599899"/>
          </a:xfrm>
          <a:prstGeom prst="rect">
            <a:avLst/>
          </a:prstGeom>
          <a:ln w="19050">
            <a:solidFill>
              <a:srgbClr val="4472C4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169B96-4B15-C98B-23DC-591A49453EB5}"/>
              </a:ext>
            </a:extLst>
          </p:cNvPr>
          <p:cNvSpPr txBox="1"/>
          <p:nvPr/>
        </p:nvSpPr>
        <p:spPr>
          <a:xfrm>
            <a:off x="120089" y="4527593"/>
            <a:ext cx="3299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Combating Employment Discrimination in Construction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458FCC-29A8-F553-519B-1343CE3FE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1329" y="3170201"/>
            <a:ext cx="2599899" cy="2599899"/>
          </a:xfrm>
          <a:prstGeom prst="rect">
            <a:avLst/>
          </a:prstGeom>
          <a:ln w="19050">
            <a:solidFill>
              <a:srgbClr val="4472C4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E74B41-746C-6C44-3CF5-1CD57C080CCA}"/>
              </a:ext>
            </a:extLst>
          </p:cNvPr>
          <p:cNvSpPr txBox="1"/>
          <p:nvPr/>
        </p:nvSpPr>
        <p:spPr>
          <a:xfrm>
            <a:off x="5909840" y="4567977"/>
            <a:ext cx="3077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  <a:hlinkClick r:id="rId10"/>
              </a:rPr>
              <a:t>Enforcement Guidance on Harassment in the Workplace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7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32F8-ADAD-40C4-9658-03DA5F11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89" y="-57199"/>
            <a:ext cx="7763069" cy="2852737"/>
          </a:xfrm>
        </p:spPr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DB44CD-E011-4EC7-96FF-3E8F8F562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7481" y="4443409"/>
            <a:ext cx="7763069" cy="15001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>
                <a:solidFill>
                  <a:srgbClr val="224E99"/>
                </a:solidFill>
              </a:rPr>
              <a:t>Zachary Florent</a:t>
            </a:r>
          </a:p>
          <a:p>
            <a:pPr marL="0" indent="0">
              <a:buNone/>
            </a:pPr>
            <a:r>
              <a:rPr lang="en-US">
                <a:solidFill>
                  <a:srgbClr val="224E99"/>
                </a:solidFill>
              </a:rPr>
              <a:t>Outreach &amp; Education Coordinator</a:t>
            </a:r>
          </a:p>
          <a:p>
            <a:pPr marL="0" indent="0">
              <a:buNone/>
            </a:pPr>
            <a:r>
              <a:rPr lang="en-US">
                <a:solidFill>
                  <a:srgbClr val="224E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zachary.florent@eeoc.gov</a:t>
            </a:r>
            <a:endParaRPr lang="en-US">
              <a:solidFill>
                <a:srgbClr val="224E99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224E99"/>
                </a:solidFill>
              </a:rPr>
              <a:t>206.576.3001</a:t>
            </a:r>
          </a:p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8E605-C2D3-485F-BB5E-1D47C69B18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88935" y="2795538"/>
            <a:ext cx="7040223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i="0"/>
              <a:t>Please contact me if you have questions regarding EEOC, our processes, or the laws we enforce.  </a:t>
            </a:r>
          </a:p>
        </p:txBody>
      </p:sp>
      <p:pic>
        <p:nvPicPr>
          <p:cNvPr id="7" name="Graphic 6" descr="Speaker Phone">
            <a:extLst>
              <a:ext uri="{FF2B5EF4-FFF2-40B4-BE49-F238E27FC236}">
                <a16:creationId xmlns:a16="http://schemas.microsoft.com/office/drawing/2014/main" id="{F2223E1E-E9BA-4F81-B16A-19929033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0398" y="4644607"/>
            <a:ext cx="1097789" cy="1097789"/>
          </a:xfrm>
          <a:prstGeom prst="rect">
            <a:avLst/>
          </a:prstGeom>
        </p:spPr>
      </p:pic>
      <p:pic>
        <p:nvPicPr>
          <p:cNvPr id="9" name="Graphic 8" descr="Smart Phone">
            <a:extLst>
              <a:ext uri="{FF2B5EF4-FFF2-40B4-BE49-F238E27FC236}">
                <a16:creationId xmlns:a16="http://schemas.microsoft.com/office/drawing/2014/main" id="{9B693FCB-5D7D-4FD4-81DD-3A9C81A80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11792">
            <a:off x="5262918" y="4644606"/>
            <a:ext cx="1097789" cy="1097789"/>
          </a:xfrm>
          <a:prstGeom prst="rect">
            <a:avLst/>
          </a:prstGeom>
        </p:spPr>
      </p:pic>
      <p:pic>
        <p:nvPicPr>
          <p:cNvPr id="11" name="Graphic 10" descr="Email">
            <a:extLst>
              <a:ext uri="{FF2B5EF4-FFF2-40B4-BE49-F238E27FC236}">
                <a16:creationId xmlns:a16="http://schemas.microsoft.com/office/drawing/2014/main" id="{D7AA164E-0DE4-42E4-92A0-A82E3896B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9503" y="4745180"/>
            <a:ext cx="896641" cy="8966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A358B-A296-3F3D-7DD2-EEB8CE0D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401729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to Give Your Boss Feedback">
            <a:hlinkClick r:id="" action="ppaction://media"/>
            <a:extLst>
              <a:ext uri="{FF2B5EF4-FFF2-40B4-BE49-F238E27FC236}">
                <a16:creationId xmlns:a16="http://schemas.microsoft.com/office/drawing/2014/main" id="{CDF7AFF5-B2DB-4921-7E0E-CD0B7C05F8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5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Using Facts to Master Your Story">
            <a:hlinkClick r:id="" action="ppaction://media"/>
            <a:extLst>
              <a:ext uri="{FF2B5EF4-FFF2-40B4-BE49-F238E27FC236}">
                <a16:creationId xmlns:a16="http://schemas.microsoft.com/office/drawing/2014/main" id="{B502D967-B8DD-A5D9-3F21-7647C1B2A7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to Address Your Concerns with a Difficult Coworker">
            <a:hlinkClick r:id="" action="ppaction://media"/>
            <a:extLst>
              <a:ext uri="{FF2B5EF4-FFF2-40B4-BE49-F238E27FC236}">
                <a16:creationId xmlns:a16="http://schemas.microsoft.com/office/drawing/2014/main" id="{C3FFBBEE-5658-ECBD-9EE8-5B6B447569E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Stress Is No Excuse for Bad Behavior When Getting Work Done">
            <a:hlinkClick r:id="" action="ppaction://media"/>
            <a:extLst>
              <a:ext uri="{FF2B5EF4-FFF2-40B4-BE49-F238E27FC236}">
                <a16:creationId xmlns:a16="http://schemas.microsoft.com/office/drawing/2014/main" id="{4980964B-DE27-BB54-ADED-9E9869FE3C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to Listen to Someone on the Other Side of the Political Aisle">
            <a:hlinkClick r:id="" action="ppaction://media"/>
            <a:extLst>
              <a:ext uri="{FF2B5EF4-FFF2-40B4-BE49-F238E27FC236}">
                <a16:creationId xmlns:a16="http://schemas.microsoft.com/office/drawing/2014/main" id="{16B9FF28-03B3-51AE-C6F4-E0FCE81FB3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Free Outreach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e Outreach Theme" id="{250A1280-4706-6648-8D67-C65B9A27BFE2}" vid="{2361EA86-1F9F-034D-9748-15A45BED18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43E11BEDC7C43B53D9052492632F3" ma:contentTypeVersion="18" ma:contentTypeDescription="Create a new document." ma:contentTypeScope="" ma:versionID="a86375a8f7bdcb30b45996b5c15dae63">
  <xsd:schema xmlns:xsd="http://www.w3.org/2001/XMLSchema" xmlns:xs="http://www.w3.org/2001/XMLSchema" xmlns:p="http://schemas.microsoft.com/office/2006/metadata/properties" xmlns:ns3="d0f038ea-51bb-4dd9-8c75-e33f1ddf4cf4" xmlns:ns4="9dcad95e-5334-4b85-886f-9a4978acdc9c" targetNamespace="http://schemas.microsoft.com/office/2006/metadata/properties" ma:root="true" ma:fieldsID="818d9da7bcb94dd312d024fa88500849" ns3:_="" ns4:_="">
    <xsd:import namespace="d0f038ea-51bb-4dd9-8c75-e33f1ddf4cf4"/>
    <xsd:import namespace="9dcad95e-5334-4b85-886f-9a4978acdc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038ea-51bb-4dd9-8c75-e33f1ddf4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ad95e-5334-4b85-886f-9a4978acdc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0f038ea-51bb-4dd9-8c75-e33f1ddf4cf4" xsi:nil="true"/>
  </documentManagement>
</p:properties>
</file>

<file path=customXml/itemProps1.xml><?xml version="1.0" encoding="utf-8"?>
<ds:datastoreItem xmlns:ds="http://schemas.openxmlformats.org/officeDocument/2006/customXml" ds:itemID="{5DF61A82-BAAA-4E4E-A039-8CDC63CC58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2CA05E-82E4-4A98-B36A-5535188F6C23}">
  <ds:schemaRefs>
    <ds:schemaRef ds:uri="9dcad95e-5334-4b85-886f-9a4978acdc9c"/>
    <ds:schemaRef ds:uri="d0f038ea-51bb-4dd9-8c75-e33f1ddf4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687C80-1B67-426F-9BFB-E047F1254B5B}">
  <ds:schemaRefs>
    <ds:schemaRef ds:uri="http://purl.org/dc/dcmitype/"/>
    <ds:schemaRef ds:uri="http://schemas.openxmlformats.org/package/2006/metadata/core-properties"/>
    <ds:schemaRef ds:uri="9dcad95e-5334-4b85-886f-9a4978acdc9c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d0f038ea-51bb-4dd9-8c75-e33f1ddf4cf4"/>
  </ds:schemaRefs>
</ds:datastoreItem>
</file>

<file path=docMetadata/LabelInfo.xml><?xml version="1.0" encoding="utf-8"?>
<clbl:labelList xmlns:clbl="http://schemas.microsoft.com/office/2020/mipLabelMetadata">
  <clbl:label id="{3ba5b943-4e56-4a2f-9b91-b1f1c37d645b}" enabled="0" method="" siteId="{3ba5b943-4e56-4a2f-9b91-b1f1c37d645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1682</Words>
  <Application>Microsoft Macintosh PowerPoint</Application>
  <PresentationFormat>Widescreen</PresentationFormat>
  <Paragraphs>336</Paragraphs>
  <Slides>46</Slides>
  <Notes>36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Helvetica</vt:lpstr>
      <vt:lpstr>Segoe UI</vt:lpstr>
      <vt:lpstr>Office Theme</vt:lpstr>
      <vt:lpstr>Free Outreach Theme</vt:lpstr>
      <vt:lpstr>Navigating Critical Conversations</vt:lpstr>
      <vt:lpstr>Steps to Having Crucial Conversations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Protecting Yourself From Harassment &amp; Discrimination</vt:lpstr>
      <vt:lpstr>Part 1: Know Your Rights</vt:lpstr>
      <vt:lpstr>www.eeoc.gov</vt:lpstr>
      <vt:lpstr>What is discrimination?</vt:lpstr>
      <vt:lpstr>Protected Groups</vt:lpstr>
      <vt:lpstr>Protected Activity:  Participation in the EEO Process</vt:lpstr>
      <vt:lpstr>Laws Enforced by EEOC</vt:lpstr>
      <vt:lpstr>What does every employee have the right to expect from their employer?</vt:lpstr>
      <vt:lpstr>What are some examples of workplace discrimination?</vt:lpstr>
      <vt:lpstr>Part 2: Have a Plan</vt:lpstr>
      <vt:lpstr>Addressing Incivility</vt:lpstr>
      <vt:lpstr>Examples of Common Incivility</vt:lpstr>
      <vt:lpstr>Parameters and Clarifications</vt:lpstr>
      <vt:lpstr>Feedback: The Unwanted Gift</vt:lpstr>
      <vt:lpstr>Giving the Gift</vt:lpstr>
      <vt:lpstr>Addressing Harassment and Discrimination</vt:lpstr>
      <vt:lpstr>Harassment is…</vt:lpstr>
      <vt:lpstr>Examples of Harassment</vt:lpstr>
      <vt:lpstr>“Hostile Work Environment”</vt:lpstr>
      <vt:lpstr>PowerPoint Presentation</vt:lpstr>
      <vt:lpstr>What’s the employer’s obligation?</vt:lpstr>
      <vt:lpstr>I think I was discriminated against at work.  What do I do now? </vt:lpstr>
      <vt:lpstr>Tell Your Employer</vt:lpstr>
      <vt:lpstr>Protected Forms of Opposition</vt:lpstr>
      <vt:lpstr>Contact EEOC</vt:lpstr>
      <vt:lpstr>Filing a Charge of Discrimination</vt:lpstr>
      <vt:lpstr>INTAKE</vt:lpstr>
      <vt:lpstr>Intake Interview</vt:lpstr>
      <vt:lpstr>Our Jurisdiction</vt:lpstr>
      <vt:lpstr>Other Jurisdictional Requirements</vt:lpstr>
      <vt:lpstr>Immigration Status</vt:lpstr>
      <vt:lpstr>How to Contact the EEOC</vt:lpstr>
      <vt:lpstr>CHARGE PROCESS</vt:lpstr>
      <vt:lpstr>Additional 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to Having Crucial Conversations</dc:title>
  <dc:creator>Stephanie Delaney</dc:creator>
  <cp:lastModifiedBy>ZACHARY FLORENT [he/him/his]</cp:lastModifiedBy>
  <cp:revision>2</cp:revision>
  <cp:lastPrinted>2024-03-21T13:21:04Z</cp:lastPrinted>
  <dcterms:created xsi:type="dcterms:W3CDTF">2024-03-21T02:13:55Z</dcterms:created>
  <dcterms:modified xsi:type="dcterms:W3CDTF">2024-11-21T22:43:35Z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0x010100AD943E11BEDC7C43B53D9052492632F3</vt:lpwstr>
  </property>
</Properties>
</file>