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4230" r:id="rId2"/>
    <p:sldId id="4231" r:id="rId3"/>
    <p:sldId id="4233" r:id="rId4"/>
    <p:sldId id="4232" r:id="rId5"/>
    <p:sldId id="4234" r:id="rId6"/>
    <p:sldId id="4235" r:id="rId7"/>
    <p:sldId id="4236" r:id="rId8"/>
    <p:sldId id="4237" r:id="rId9"/>
    <p:sldId id="4238" r:id="rId10"/>
    <p:sldId id="4239" r:id="rId11"/>
    <p:sldId id="4240" r:id="rId12"/>
    <p:sldId id="4241" r:id="rId13"/>
    <p:sldId id="4242" r:id="rId14"/>
    <p:sldId id="4243" r:id="rId15"/>
    <p:sldId id="4244" r:id="rId16"/>
    <p:sldId id="4245" r:id="rId17"/>
    <p:sldId id="4246" r:id="rId18"/>
    <p:sldId id="4269" r:id="rId19"/>
    <p:sldId id="1067" r:id="rId20"/>
    <p:sldId id="1071" r:id="rId21"/>
    <p:sldId id="304" r:id="rId22"/>
    <p:sldId id="4247" r:id="rId23"/>
    <p:sldId id="4248" r:id="rId24"/>
    <p:sldId id="4273" r:id="rId25"/>
    <p:sldId id="4250" r:id="rId26"/>
    <p:sldId id="4251" r:id="rId27"/>
    <p:sldId id="4274" r:id="rId28"/>
    <p:sldId id="4275" r:id="rId29"/>
    <p:sldId id="4214" r:id="rId30"/>
    <p:sldId id="4215" r:id="rId31"/>
    <p:sldId id="4256" r:id="rId32"/>
    <p:sldId id="259" r:id="rId33"/>
    <p:sldId id="4217" r:id="rId34"/>
    <p:sldId id="4218" r:id="rId35"/>
    <p:sldId id="4219" r:id="rId36"/>
    <p:sldId id="4220" r:id="rId37"/>
    <p:sldId id="4221" r:id="rId38"/>
    <p:sldId id="4277" r:id="rId39"/>
    <p:sldId id="4223" r:id="rId40"/>
    <p:sldId id="4255" r:id="rId41"/>
    <p:sldId id="4224" r:id="rId42"/>
    <p:sldId id="4258" r:id="rId43"/>
    <p:sldId id="4263" r:id="rId44"/>
    <p:sldId id="4278" r:id="rId45"/>
    <p:sldId id="4252" r:id="rId46"/>
    <p:sldId id="4225" r:id="rId47"/>
    <p:sldId id="4227" r:id="rId48"/>
    <p:sldId id="4229" r:id="rId49"/>
    <p:sldId id="4259" r:id="rId50"/>
    <p:sldId id="4260" r:id="rId51"/>
    <p:sldId id="4276" r:id="rId52"/>
    <p:sldId id="4253" r:id="rId53"/>
    <p:sldId id="4254" r:id="rId54"/>
    <p:sldId id="4264" r:id="rId55"/>
    <p:sldId id="4265" r:id="rId56"/>
    <p:sldId id="4268" r:id="rId57"/>
    <p:sldId id="4261" r:id="rId58"/>
    <p:sldId id="4262" r:id="rId59"/>
    <p:sldId id="4270" r:id="rId60"/>
    <p:sldId id="4271" r:id="rId61"/>
    <p:sldId id="4272" r:id="rId62"/>
    <p:sldId id="4267" r:id="rId63"/>
    <p:sldId id="28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859"/>
    <a:srgbClr val="0057B8"/>
    <a:srgbClr val="024796"/>
    <a:srgbClr val="4F87EB"/>
    <a:srgbClr val="005DC4"/>
    <a:srgbClr val="FFC67E"/>
    <a:srgbClr val="0057B9"/>
    <a:srgbClr val="E5F9FA"/>
    <a:srgbClr val="0057B7"/>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4F492-FF51-829A-5609-2F57BD11F400}" v="7" dt="2024-11-19T00:55:18.953"/>
    <p1510:client id="{E1B16D77-1009-B3A2-D865-D9F35C449C10}" v="39" dt="2024-11-20T18:17:30.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Highway</a:t>
            </a:r>
            <a:r>
              <a:rPr lang="en-US" baseline="0">
                <a:solidFill>
                  <a:schemeClr val="bg1"/>
                </a:solidFill>
              </a:rPr>
              <a:t> Trades Apprenticeship Completion Rates</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White Men</c:v>
                </c:pt>
              </c:strCache>
            </c:strRef>
          </c:tx>
          <c:spPr>
            <a:solidFill>
              <a:schemeClr val="accent1"/>
            </a:solidFill>
            <a:ln>
              <a:noFill/>
            </a:ln>
            <a:effectLst/>
          </c:spPr>
          <c:invertIfNegative val="0"/>
          <c:cat>
            <c:strRef>
              <c:f>Sheet1!$A$2</c:f>
              <c:strCache>
                <c:ptCount val="1"/>
                <c:pt idx="0">
                  <c:v>Completion Rate</c:v>
                </c:pt>
              </c:strCache>
            </c:strRef>
          </c:cat>
          <c:val>
            <c:numRef>
              <c:f>Sheet1!$B$2</c:f>
              <c:numCache>
                <c:formatCode>0%</c:formatCode>
                <c:ptCount val="1"/>
                <c:pt idx="0">
                  <c:v>0.55000000000000004</c:v>
                </c:pt>
              </c:numCache>
            </c:numRef>
          </c:val>
          <c:extLst>
            <c:ext xmlns:c16="http://schemas.microsoft.com/office/drawing/2014/chart" uri="{C3380CC4-5D6E-409C-BE32-E72D297353CC}">
              <c16:uniqueId val="{00000000-7A28-BA4D-8740-105622F86361}"/>
            </c:ext>
          </c:extLst>
        </c:ser>
        <c:ser>
          <c:idx val="1"/>
          <c:order val="1"/>
          <c:tx>
            <c:strRef>
              <c:f>Sheet1!$C$1</c:f>
              <c:strCache>
                <c:ptCount val="1"/>
                <c:pt idx="0">
                  <c:v>Latinx Women</c:v>
                </c:pt>
              </c:strCache>
            </c:strRef>
          </c:tx>
          <c:spPr>
            <a:solidFill>
              <a:schemeClr val="accent2"/>
            </a:solidFill>
            <a:ln>
              <a:noFill/>
            </a:ln>
            <a:effectLst/>
          </c:spPr>
          <c:invertIfNegative val="0"/>
          <c:cat>
            <c:strRef>
              <c:f>Sheet1!$A$2</c:f>
              <c:strCache>
                <c:ptCount val="1"/>
                <c:pt idx="0">
                  <c:v>Completion Rate</c:v>
                </c:pt>
              </c:strCache>
            </c:strRef>
          </c:cat>
          <c:val>
            <c:numRef>
              <c:f>Sheet1!$C$2</c:f>
              <c:numCache>
                <c:formatCode>0%</c:formatCode>
                <c:ptCount val="1"/>
                <c:pt idx="0">
                  <c:v>0.5</c:v>
                </c:pt>
              </c:numCache>
            </c:numRef>
          </c:val>
          <c:extLst>
            <c:ext xmlns:c16="http://schemas.microsoft.com/office/drawing/2014/chart" uri="{C3380CC4-5D6E-409C-BE32-E72D297353CC}">
              <c16:uniqueId val="{00000001-7A28-BA4D-8740-105622F86361}"/>
            </c:ext>
          </c:extLst>
        </c:ser>
        <c:ser>
          <c:idx val="2"/>
          <c:order val="2"/>
          <c:tx>
            <c:strRef>
              <c:f>Sheet1!$D$1</c:f>
              <c:strCache>
                <c:ptCount val="1"/>
                <c:pt idx="0">
                  <c:v>Asian Men</c:v>
                </c:pt>
              </c:strCache>
            </c:strRef>
          </c:tx>
          <c:spPr>
            <a:solidFill>
              <a:schemeClr val="accent3"/>
            </a:solidFill>
            <a:ln>
              <a:noFill/>
            </a:ln>
            <a:effectLst/>
          </c:spPr>
          <c:invertIfNegative val="0"/>
          <c:cat>
            <c:strRef>
              <c:f>Sheet1!$A$2</c:f>
              <c:strCache>
                <c:ptCount val="1"/>
                <c:pt idx="0">
                  <c:v>Completion Rate</c:v>
                </c:pt>
              </c:strCache>
            </c:strRef>
          </c:cat>
          <c:val>
            <c:numRef>
              <c:f>Sheet1!$D$2</c:f>
              <c:numCache>
                <c:formatCode>0%</c:formatCode>
                <c:ptCount val="1"/>
                <c:pt idx="0">
                  <c:v>0.47</c:v>
                </c:pt>
              </c:numCache>
            </c:numRef>
          </c:val>
          <c:extLst>
            <c:ext xmlns:c16="http://schemas.microsoft.com/office/drawing/2014/chart" uri="{C3380CC4-5D6E-409C-BE32-E72D297353CC}">
              <c16:uniqueId val="{00000002-7A28-BA4D-8740-105622F86361}"/>
            </c:ext>
          </c:extLst>
        </c:ser>
        <c:ser>
          <c:idx val="3"/>
          <c:order val="3"/>
          <c:tx>
            <c:strRef>
              <c:f>Sheet1!$E$1</c:f>
              <c:strCache>
                <c:ptCount val="1"/>
                <c:pt idx="0">
                  <c:v>Native Men</c:v>
                </c:pt>
              </c:strCache>
            </c:strRef>
          </c:tx>
          <c:spPr>
            <a:solidFill>
              <a:schemeClr val="accent4"/>
            </a:solidFill>
            <a:ln>
              <a:noFill/>
            </a:ln>
            <a:effectLst/>
          </c:spPr>
          <c:invertIfNegative val="0"/>
          <c:cat>
            <c:strRef>
              <c:f>Sheet1!$A$2</c:f>
              <c:strCache>
                <c:ptCount val="1"/>
                <c:pt idx="0">
                  <c:v>Completion Rate</c:v>
                </c:pt>
              </c:strCache>
            </c:strRef>
          </c:cat>
          <c:val>
            <c:numRef>
              <c:f>Sheet1!$E$2</c:f>
              <c:numCache>
                <c:formatCode>0%</c:formatCode>
                <c:ptCount val="1"/>
                <c:pt idx="0">
                  <c:v>0.45</c:v>
                </c:pt>
              </c:numCache>
            </c:numRef>
          </c:val>
          <c:extLst>
            <c:ext xmlns:c16="http://schemas.microsoft.com/office/drawing/2014/chart" uri="{C3380CC4-5D6E-409C-BE32-E72D297353CC}">
              <c16:uniqueId val="{00000003-7A28-BA4D-8740-105622F86361}"/>
            </c:ext>
          </c:extLst>
        </c:ser>
        <c:ser>
          <c:idx val="4"/>
          <c:order val="4"/>
          <c:tx>
            <c:strRef>
              <c:f>Sheet1!$F$1</c:f>
              <c:strCache>
                <c:ptCount val="1"/>
                <c:pt idx="0">
                  <c:v>Latinx Men</c:v>
                </c:pt>
              </c:strCache>
            </c:strRef>
          </c:tx>
          <c:spPr>
            <a:solidFill>
              <a:schemeClr val="accent5"/>
            </a:solidFill>
            <a:ln>
              <a:noFill/>
            </a:ln>
            <a:effectLst/>
          </c:spPr>
          <c:invertIfNegative val="0"/>
          <c:cat>
            <c:strRef>
              <c:f>Sheet1!$A$2</c:f>
              <c:strCache>
                <c:ptCount val="1"/>
                <c:pt idx="0">
                  <c:v>Completion Rate</c:v>
                </c:pt>
              </c:strCache>
            </c:strRef>
          </c:cat>
          <c:val>
            <c:numRef>
              <c:f>Sheet1!$F$2</c:f>
              <c:numCache>
                <c:formatCode>0%</c:formatCode>
                <c:ptCount val="1"/>
                <c:pt idx="0">
                  <c:v>0.41</c:v>
                </c:pt>
              </c:numCache>
            </c:numRef>
          </c:val>
          <c:extLst>
            <c:ext xmlns:c16="http://schemas.microsoft.com/office/drawing/2014/chart" uri="{C3380CC4-5D6E-409C-BE32-E72D297353CC}">
              <c16:uniqueId val="{00000004-7A28-BA4D-8740-105622F86361}"/>
            </c:ext>
          </c:extLst>
        </c:ser>
        <c:ser>
          <c:idx val="5"/>
          <c:order val="5"/>
          <c:tx>
            <c:strRef>
              <c:f>Sheet1!$G$1</c:f>
              <c:strCache>
                <c:ptCount val="1"/>
                <c:pt idx="0">
                  <c:v>White Women</c:v>
                </c:pt>
              </c:strCache>
            </c:strRef>
          </c:tx>
          <c:spPr>
            <a:solidFill>
              <a:schemeClr val="accent6"/>
            </a:solidFill>
            <a:ln>
              <a:noFill/>
            </a:ln>
            <a:effectLst/>
          </c:spPr>
          <c:invertIfNegative val="0"/>
          <c:cat>
            <c:strRef>
              <c:f>Sheet1!$A$2</c:f>
              <c:strCache>
                <c:ptCount val="1"/>
                <c:pt idx="0">
                  <c:v>Completion Rate</c:v>
                </c:pt>
              </c:strCache>
            </c:strRef>
          </c:cat>
          <c:val>
            <c:numRef>
              <c:f>Sheet1!$G$2</c:f>
              <c:numCache>
                <c:formatCode>0%</c:formatCode>
                <c:ptCount val="1"/>
                <c:pt idx="0">
                  <c:v>0.38</c:v>
                </c:pt>
              </c:numCache>
            </c:numRef>
          </c:val>
          <c:extLst>
            <c:ext xmlns:c16="http://schemas.microsoft.com/office/drawing/2014/chart" uri="{C3380CC4-5D6E-409C-BE32-E72D297353CC}">
              <c16:uniqueId val="{00000005-7A28-BA4D-8740-105622F86361}"/>
            </c:ext>
          </c:extLst>
        </c:ser>
        <c:ser>
          <c:idx val="6"/>
          <c:order val="6"/>
          <c:tx>
            <c:strRef>
              <c:f>Sheet1!$H$1</c:f>
              <c:strCache>
                <c:ptCount val="1"/>
                <c:pt idx="0">
                  <c:v>Black Men</c:v>
                </c:pt>
              </c:strCache>
            </c:strRef>
          </c:tx>
          <c:spPr>
            <a:solidFill>
              <a:srgbClr val="7030A0"/>
            </a:solidFill>
            <a:ln>
              <a:noFill/>
            </a:ln>
            <a:effectLst/>
          </c:spPr>
          <c:invertIfNegative val="0"/>
          <c:cat>
            <c:strRef>
              <c:f>Sheet1!$A$2</c:f>
              <c:strCache>
                <c:ptCount val="1"/>
                <c:pt idx="0">
                  <c:v>Completion Rate</c:v>
                </c:pt>
              </c:strCache>
            </c:strRef>
          </c:cat>
          <c:val>
            <c:numRef>
              <c:f>Sheet1!$H$2</c:f>
              <c:numCache>
                <c:formatCode>0%</c:formatCode>
                <c:ptCount val="1"/>
                <c:pt idx="0">
                  <c:v>0.23</c:v>
                </c:pt>
              </c:numCache>
            </c:numRef>
          </c:val>
          <c:extLst>
            <c:ext xmlns:c16="http://schemas.microsoft.com/office/drawing/2014/chart" uri="{C3380CC4-5D6E-409C-BE32-E72D297353CC}">
              <c16:uniqueId val="{00000006-7A28-BA4D-8740-105622F86361}"/>
            </c:ext>
          </c:extLst>
        </c:ser>
        <c:dLbls>
          <c:showLegendKey val="0"/>
          <c:showVal val="0"/>
          <c:showCatName val="0"/>
          <c:showSerName val="0"/>
          <c:showPercent val="0"/>
          <c:showBubbleSize val="0"/>
        </c:dLbls>
        <c:gapWidth val="219"/>
        <c:overlap val="-27"/>
        <c:axId val="1081530623"/>
        <c:axId val="1871675616"/>
      </c:barChart>
      <c:catAx>
        <c:axId val="1081530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871675616"/>
        <c:crosses val="autoZero"/>
        <c:auto val="1"/>
        <c:lblAlgn val="ctr"/>
        <c:lblOffset val="100"/>
        <c:noMultiLvlLbl val="0"/>
      </c:catAx>
      <c:valAx>
        <c:axId val="1871675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081530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chemeClr val="bg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3.png"/><Relationship Id="rId7" Type="http://schemas.openxmlformats.org/officeDocument/2006/relationships/image" Target="../media/image45.png"/><Relationship Id="rId2" Type="http://schemas.microsoft.com/office/2007/relationships/hdphoto" Target="../media/hdphoto2.wdp"/><Relationship Id="rId1" Type="http://schemas.openxmlformats.org/officeDocument/2006/relationships/image" Target="../media/image42.png"/><Relationship Id="rId6" Type="http://schemas.microsoft.com/office/2007/relationships/hdphoto" Target="../media/hdphoto4.wdp"/><Relationship Id="rId5" Type="http://schemas.openxmlformats.org/officeDocument/2006/relationships/image" Target="../media/image44.png"/><Relationship Id="rId4" Type="http://schemas.microsoft.com/office/2007/relationships/hdphoto" Target="../media/hdphoto3.wdp"/></Relationships>
</file>

<file path=ppt/diagrams/_rels/drawing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png"/><Relationship Id="rId7" Type="http://schemas.openxmlformats.org/officeDocument/2006/relationships/image" Target="../media/image44.png"/><Relationship Id="rId2" Type="http://schemas.microsoft.com/office/2007/relationships/hdphoto" Target="../media/hdphoto5.wdp"/><Relationship Id="rId1" Type="http://schemas.openxmlformats.org/officeDocument/2006/relationships/image" Target="../media/image45.png"/><Relationship Id="rId6" Type="http://schemas.microsoft.com/office/2007/relationships/hdphoto" Target="../media/hdphoto3.wdp"/><Relationship Id="rId5" Type="http://schemas.openxmlformats.org/officeDocument/2006/relationships/image" Target="../media/image43.pn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88CCF5-0707-41DD-B4DE-88724D12678D}"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3E09461-7CE3-4E7B-A4ED-FBCF2BB4573A}">
      <dgm:prSet custT="1"/>
      <dgm:spPr>
        <a:solidFill>
          <a:srgbClr val="024796"/>
        </a:solidFill>
      </dgm:spPr>
      <dgm:t>
        <a:bodyPr/>
        <a:lstStyle/>
        <a:p>
          <a:r>
            <a:rPr lang="en-US" sz="1800"/>
            <a:t>The construction industry has recently received a huge injection of federal funding. The industry needs to attract and retain diverse workers to meet demand.</a:t>
          </a:r>
        </a:p>
      </dgm:t>
    </dgm:pt>
    <dgm:pt modelId="{B527B21C-FF46-41BD-99FD-2A05B6A26224}" type="parTrans" cxnId="{B44B56DE-2D65-4DFF-9A83-BE69C20D64F5}">
      <dgm:prSet/>
      <dgm:spPr/>
      <dgm:t>
        <a:bodyPr/>
        <a:lstStyle/>
        <a:p>
          <a:endParaRPr lang="en-US"/>
        </a:p>
      </dgm:t>
    </dgm:pt>
    <dgm:pt modelId="{3DDEEFB1-88DC-4B6D-B29A-F1B821D41762}" type="sibTrans" cxnId="{B44B56DE-2D65-4DFF-9A83-BE69C20D64F5}">
      <dgm:prSet/>
      <dgm:spPr/>
      <dgm:t>
        <a:bodyPr/>
        <a:lstStyle/>
        <a:p>
          <a:endParaRPr lang="en-US"/>
        </a:p>
      </dgm:t>
    </dgm:pt>
    <dgm:pt modelId="{FBF7E46E-2FFA-4B09-9D1D-46BF8CF2FCCC}">
      <dgm:prSet custT="1"/>
      <dgm:spPr>
        <a:solidFill>
          <a:srgbClr val="005DC4"/>
        </a:solidFill>
      </dgm:spPr>
      <dgm:t>
        <a:bodyPr/>
        <a:lstStyle/>
        <a:p>
          <a:r>
            <a:rPr lang="en-US" sz="1800"/>
            <a:t>Construction job sites are often characterized by </a:t>
          </a:r>
          <a:r>
            <a:rPr lang="en-US" sz="1800" b="1"/>
            <a:t>incivility </a:t>
          </a:r>
          <a:r>
            <a:rPr lang="en-US" sz="1800"/>
            <a:t>including </a:t>
          </a:r>
          <a:r>
            <a:rPr lang="en-US" sz="1800" b="1"/>
            <a:t>harassment, discrimination, </a:t>
          </a:r>
          <a:r>
            <a:rPr lang="en-US" sz="1800"/>
            <a:t>and </a:t>
          </a:r>
          <a:r>
            <a:rPr lang="en-US" sz="1800" b="1"/>
            <a:t>bullying </a:t>
          </a:r>
          <a:r>
            <a:rPr lang="en-US" sz="1800"/>
            <a:t>making it challenging to recruit and retain women and people of color to the industry. </a:t>
          </a:r>
        </a:p>
      </dgm:t>
    </dgm:pt>
    <dgm:pt modelId="{5EBD3E84-EA9F-453E-86CA-BE86CB1426FE}" type="parTrans" cxnId="{F1649E79-570A-4248-9C19-7A92CA77B354}">
      <dgm:prSet/>
      <dgm:spPr/>
      <dgm:t>
        <a:bodyPr/>
        <a:lstStyle/>
        <a:p>
          <a:endParaRPr lang="en-US"/>
        </a:p>
      </dgm:t>
    </dgm:pt>
    <dgm:pt modelId="{5BA021F4-05C3-4CB1-8A35-878D58598246}" type="sibTrans" cxnId="{F1649E79-570A-4248-9C19-7A92CA77B354}">
      <dgm:prSet/>
      <dgm:spPr/>
      <dgm:t>
        <a:bodyPr/>
        <a:lstStyle/>
        <a:p>
          <a:endParaRPr lang="en-US"/>
        </a:p>
      </dgm:t>
    </dgm:pt>
    <dgm:pt modelId="{773B4880-F1A4-4CC1-9A61-72F3A0AC01C6}">
      <dgm:prSet custT="1"/>
      <dgm:spPr>
        <a:solidFill>
          <a:srgbClr val="4F87EB"/>
        </a:solidFill>
      </dgm:spPr>
      <dgm:t>
        <a:bodyPr/>
        <a:lstStyle/>
        <a:p>
          <a:r>
            <a:rPr lang="en-US" sz="1800"/>
            <a:t>While some construction companies have initiated culture improvement efforts, </a:t>
          </a:r>
          <a:r>
            <a:rPr lang="en-US" sz="1800" b="1"/>
            <a:t>change is slow and uneven; t</a:t>
          </a:r>
          <a:r>
            <a:rPr lang="en-US" sz="1800"/>
            <a:t>here is a gap in </a:t>
          </a:r>
          <a:r>
            <a:rPr lang="en-US" sz="1800" b="1"/>
            <a:t>assessing progress </a:t>
          </a:r>
          <a:r>
            <a:rPr lang="en-US" sz="1800"/>
            <a:t>and providing </a:t>
          </a:r>
          <a:r>
            <a:rPr lang="en-US" sz="1800" b="1"/>
            <a:t>evidence-based support</a:t>
          </a:r>
          <a:r>
            <a:rPr lang="en-US" sz="1800"/>
            <a:t>.​</a:t>
          </a:r>
        </a:p>
      </dgm:t>
    </dgm:pt>
    <dgm:pt modelId="{51BBE119-8C56-4F39-BFFE-297CA1045C93}" type="parTrans" cxnId="{3810C4CF-12EE-434F-BD7B-A869EF1DEABF}">
      <dgm:prSet/>
      <dgm:spPr/>
      <dgm:t>
        <a:bodyPr/>
        <a:lstStyle/>
        <a:p>
          <a:endParaRPr lang="en-US"/>
        </a:p>
      </dgm:t>
    </dgm:pt>
    <dgm:pt modelId="{82A3A638-DF06-4949-8E9B-F317915FC525}" type="sibTrans" cxnId="{3810C4CF-12EE-434F-BD7B-A869EF1DEABF}">
      <dgm:prSet/>
      <dgm:spPr/>
      <dgm:t>
        <a:bodyPr/>
        <a:lstStyle/>
        <a:p>
          <a:endParaRPr lang="en-US"/>
        </a:p>
      </dgm:t>
    </dgm:pt>
    <dgm:pt modelId="{23DFF38E-2050-6547-9A2D-27EE2FF024A3}" type="pres">
      <dgm:prSet presAssocID="{6A88CCF5-0707-41DD-B4DE-88724D12678D}" presName="Name0" presStyleCnt="0">
        <dgm:presLayoutVars>
          <dgm:dir/>
          <dgm:animLvl val="lvl"/>
          <dgm:resizeHandles val="exact"/>
        </dgm:presLayoutVars>
      </dgm:prSet>
      <dgm:spPr/>
    </dgm:pt>
    <dgm:pt modelId="{32C23D6F-90DA-424C-8586-6B10979BE4AE}" type="pres">
      <dgm:prSet presAssocID="{773B4880-F1A4-4CC1-9A61-72F3A0AC01C6}" presName="boxAndChildren" presStyleCnt="0"/>
      <dgm:spPr/>
    </dgm:pt>
    <dgm:pt modelId="{9AE8A15B-ACC3-EF4E-B2F1-CE35CB0B8279}" type="pres">
      <dgm:prSet presAssocID="{773B4880-F1A4-4CC1-9A61-72F3A0AC01C6}" presName="parentTextBox" presStyleLbl="node1" presStyleIdx="0" presStyleCnt="3"/>
      <dgm:spPr/>
    </dgm:pt>
    <dgm:pt modelId="{7A2AA954-49E8-424C-954B-3DB7F83200BB}" type="pres">
      <dgm:prSet presAssocID="{5BA021F4-05C3-4CB1-8A35-878D58598246}" presName="sp" presStyleCnt="0"/>
      <dgm:spPr/>
    </dgm:pt>
    <dgm:pt modelId="{593AA0A9-E5BC-3F4F-9F4F-B32FFA508EBD}" type="pres">
      <dgm:prSet presAssocID="{FBF7E46E-2FFA-4B09-9D1D-46BF8CF2FCCC}" presName="arrowAndChildren" presStyleCnt="0"/>
      <dgm:spPr/>
    </dgm:pt>
    <dgm:pt modelId="{5E6A5B86-E40B-CD47-A9DB-F0A6D0B14EB8}" type="pres">
      <dgm:prSet presAssocID="{FBF7E46E-2FFA-4B09-9D1D-46BF8CF2FCCC}" presName="parentTextArrow" presStyleLbl="node1" presStyleIdx="1" presStyleCnt="3"/>
      <dgm:spPr/>
    </dgm:pt>
    <dgm:pt modelId="{3975D549-5B41-F249-BBDE-7B1D626F7665}" type="pres">
      <dgm:prSet presAssocID="{3DDEEFB1-88DC-4B6D-B29A-F1B821D41762}" presName="sp" presStyleCnt="0"/>
      <dgm:spPr/>
    </dgm:pt>
    <dgm:pt modelId="{97AC62F2-4C53-6740-AD78-CD05D71137BB}" type="pres">
      <dgm:prSet presAssocID="{43E09461-7CE3-4E7B-A4ED-FBCF2BB4573A}" presName="arrowAndChildren" presStyleCnt="0"/>
      <dgm:spPr/>
    </dgm:pt>
    <dgm:pt modelId="{FDBF4798-2445-EB47-9029-B0B4512C5B09}" type="pres">
      <dgm:prSet presAssocID="{43E09461-7CE3-4E7B-A4ED-FBCF2BB4573A}" presName="parentTextArrow" presStyleLbl="node1" presStyleIdx="2" presStyleCnt="3" custLinFactNeighborY="762"/>
      <dgm:spPr/>
    </dgm:pt>
  </dgm:ptLst>
  <dgm:cxnLst>
    <dgm:cxn modelId="{E099B64C-2B19-DB48-B8F5-4A73686F0D9B}" type="presOf" srcId="{FBF7E46E-2FFA-4B09-9D1D-46BF8CF2FCCC}" destId="{5E6A5B86-E40B-CD47-A9DB-F0A6D0B14EB8}" srcOrd="0" destOrd="0" presId="urn:microsoft.com/office/officeart/2005/8/layout/process4"/>
    <dgm:cxn modelId="{C2F83A56-287C-5440-BCC0-168010355902}" type="presOf" srcId="{43E09461-7CE3-4E7B-A4ED-FBCF2BB4573A}" destId="{FDBF4798-2445-EB47-9029-B0B4512C5B09}" srcOrd="0" destOrd="0" presId="urn:microsoft.com/office/officeart/2005/8/layout/process4"/>
    <dgm:cxn modelId="{F1649E79-570A-4248-9C19-7A92CA77B354}" srcId="{6A88CCF5-0707-41DD-B4DE-88724D12678D}" destId="{FBF7E46E-2FFA-4B09-9D1D-46BF8CF2FCCC}" srcOrd="1" destOrd="0" parTransId="{5EBD3E84-EA9F-453E-86CA-BE86CB1426FE}" sibTransId="{5BA021F4-05C3-4CB1-8A35-878D58598246}"/>
    <dgm:cxn modelId="{C3BF4A9B-4A1B-AF4A-A02C-003DBCB30CC5}" type="presOf" srcId="{773B4880-F1A4-4CC1-9A61-72F3A0AC01C6}" destId="{9AE8A15B-ACC3-EF4E-B2F1-CE35CB0B8279}" srcOrd="0" destOrd="0" presId="urn:microsoft.com/office/officeart/2005/8/layout/process4"/>
    <dgm:cxn modelId="{F0C21CB8-5026-7349-8105-C29D2DFA7851}" type="presOf" srcId="{6A88CCF5-0707-41DD-B4DE-88724D12678D}" destId="{23DFF38E-2050-6547-9A2D-27EE2FF024A3}" srcOrd="0" destOrd="0" presId="urn:microsoft.com/office/officeart/2005/8/layout/process4"/>
    <dgm:cxn modelId="{3810C4CF-12EE-434F-BD7B-A869EF1DEABF}" srcId="{6A88CCF5-0707-41DD-B4DE-88724D12678D}" destId="{773B4880-F1A4-4CC1-9A61-72F3A0AC01C6}" srcOrd="2" destOrd="0" parTransId="{51BBE119-8C56-4F39-BFFE-297CA1045C93}" sibTransId="{82A3A638-DF06-4949-8E9B-F317915FC525}"/>
    <dgm:cxn modelId="{B44B56DE-2D65-4DFF-9A83-BE69C20D64F5}" srcId="{6A88CCF5-0707-41DD-B4DE-88724D12678D}" destId="{43E09461-7CE3-4E7B-A4ED-FBCF2BB4573A}" srcOrd="0" destOrd="0" parTransId="{B527B21C-FF46-41BD-99FD-2A05B6A26224}" sibTransId="{3DDEEFB1-88DC-4B6D-B29A-F1B821D41762}"/>
    <dgm:cxn modelId="{B725001C-A9D2-6646-9869-648869D85737}" type="presParOf" srcId="{23DFF38E-2050-6547-9A2D-27EE2FF024A3}" destId="{32C23D6F-90DA-424C-8586-6B10979BE4AE}" srcOrd="0" destOrd="0" presId="urn:microsoft.com/office/officeart/2005/8/layout/process4"/>
    <dgm:cxn modelId="{A13622F7-D849-C746-931A-BFD406FCA57D}" type="presParOf" srcId="{32C23D6F-90DA-424C-8586-6B10979BE4AE}" destId="{9AE8A15B-ACC3-EF4E-B2F1-CE35CB0B8279}" srcOrd="0" destOrd="0" presId="urn:microsoft.com/office/officeart/2005/8/layout/process4"/>
    <dgm:cxn modelId="{002F45AF-D8BB-3645-8936-0B90958920A7}" type="presParOf" srcId="{23DFF38E-2050-6547-9A2D-27EE2FF024A3}" destId="{7A2AA954-49E8-424C-954B-3DB7F83200BB}" srcOrd="1" destOrd="0" presId="urn:microsoft.com/office/officeart/2005/8/layout/process4"/>
    <dgm:cxn modelId="{D87506F5-7825-8141-8142-C6636564257A}" type="presParOf" srcId="{23DFF38E-2050-6547-9A2D-27EE2FF024A3}" destId="{593AA0A9-E5BC-3F4F-9F4F-B32FFA508EBD}" srcOrd="2" destOrd="0" presId="urn:microsoft.com/office/officeart/2005/8/layout/process4"/>
    <dgm:cxn modelId="{9AF2892C-D5BC-B944-AB34-66AB06B2B0D5}" type="presParOf" srcId="{593AA0A9-E5BC-3F4F-9F4F-B32FFA508EBD}" destId="{5E6A5B86-E40B-CD47-A9DB-F0A6D0B14EB8}" srcOrd="0" destOrd="0" presId="urn:microsoft.com/office/officeart/2005/8/layout/process4"/>
    <dgm:cxn modelId="{BB8AE534-E415-1346-955B-73CBA8A98728}" type="presParOf" srcId="{23DFF38E-2050-6547-9A2D-27EE2FF024A3}" destId="{3975D549-5B41-F249-BBDE-7B1D626F7665}" srcOrd="3" destOrd="0" presId="urn:microsoft.com/office/officeart/2005/8/layout/process4"/>
    <dgm:cxn modelId="{47A1B096-6843-7E4C-A999-73A242E435CF}" type="presParOf" srcId="{23DFF38E-2050-6547-9A2D-27EE2FF024A3}" destId="{97AC62F2-4C53-6740-AD78-CD05D71137BB}" srcOrd="4" destOrd="0" presId="urn:microsoft.com/office/officeart/2005/8/layout/process4"/>
    <dgm:cxn modelId="{5EA33CE7-D258-CA4E-AE7B-F82D43CB4A41}" type="presParOf" srcId="{97AC62F2-4C53-6740-AD78-CD05D71137BB}" destId="{FDBF4798-2445-EB47-9029-B0B4512C5B09}"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45089-7B83-426D-B608-70AA57677E3A}"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9DBD7833-0446-4827-B45A-F852CD910BAA}">
      <dgm:prSet phldrT="[Text]" custT="1"/>
      <dgm:spPr>
        <a:blipFill dpi="0" rotWithShape="0">
          <a:blip xmlns:r="http://schemas.openxmlformats.org/officeDocument/2006/relationships" r:embed="rId1">
            <a:alphaModFix amt="65000"/>
            <a:extLst>
              <a:ext uri="{BEBA8EAE-BF5A-486C-A8C5-ECC9F3942E4B}">
                <a14:imgProps xmlns:a14="http://schemas.microsoft.com/office/drawing/2010/main">
                  <a14:imgLayer r:embed="rId2">
                    <a14:imgEffect>
                      <a14:saturation sat="33000"/>
                    </a14:imgEffect>
                  </a14:imgLayer>
                </a14:imgProps>
              </a:ext>
            </a:extLst>
          </a:blip>
          <a:srcRect/>
          <a:stretch>
            <a:fillRect/>
          </a:stretch>
        </a:blipFill>
      </dgm:spPr>
      <dgm:t>
        <a:bodyPr/>
        <a:lstStyle/>
        <a:p>
          <a:r>
            <a:rPr lang="en-US" sz="2000" b="1">
              <a:solidFill>
                <a:schemeClr val="bg1"/>
              </a:solidFill>
              <a:effectLst>
                <a:outerShdw blurRad="38100" dist="38100" dir="2700000" algn="tl">
                  <a:srgbClr val="000000">
                    <a:alpha val="67000"/>
                  </a:srgbClr>
                </a:outerShdw>
              </a:effectLst>
              <a:latin typeface="Calibri" panose="020F0502020204030204" pitchFamily="34" charset="0"/>
              <a:cs typeface="Calibri" panose="020F0502020204030204" pitchFamily="34" charset="0"/>
            </a:rPr>
            <a:t>Bhopal</a:t>
          </a:r>
          <a:endParaRPr lang="en-US" sz="2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86E25B62-627E-45BA-8A60-40B73BE43E12}" type="sibTrans" cxnId="{1787BD70-3F7A-41FB-8706-AAEF678D2994}">
      <dgm:prSet/>
      <dgm:spPr/>
      <dgm:t>
        <a:bodyPr/>
        <a:lstStyle/>
        <a:p>
          <a:endParaRPr lang="en-US"/>
        </a:p>
      </dgm:t>
    </dgm:pt>
    <dgm:pt modelId="{E0143589-6421-4B25-A7E1-8A69CC044099}" type="parTrans" cxnId="{1787BD70-3F7A-41FB-8706-AAEF678D2994}">
      <dgm:prSet/>
      <dgm:spPr/>
      <dgm:t>
        <a:bodyPr/>
        <a:lstStyle/>
        <a:p>
          <a:endParaRPr lang="en-US"/>
        </a:p>
      </dgm:t>
    </dgm:pt>
    <dgm:pt modelId="{CB46B9B6-22BC-436A-A694-798EAE289680}">
      <dgm:prSet phldrT="[Text]" custT="1"/>
      <dgm:spPr>
        <a:blipFill dpi="0" rotWithShape="0">
          <a:blip xmlns:r="http://schemas.openxmlformats.org/officeDocument/2006/relationships" r:embed="rId3">
            <a:alphaModFix amt="63000"/>
            <a:extLst>
              <a:ext uri="{BEBA8EAE-BF5A-486C-A8C5-ECC9F3942E4B}">
                <a14:imgProps xmlns:a14="http://schemas.microsoft.com/office/drawing/2010/main">
                  <a14:imgLayer r:embed="rId4">
                    <a14:imgEffect>
                      <a14:saturation sat="33000"/>
                    </a14:imgEffect>
                  </a14:imgLayer>
                </a14:imgProps>
              </a:ext>
            </a:extLst>
          </a:blip>
          <a:srcRect/>
          <a:stretch>
            <a:fillRect/>
          </a:stretch>
        </a:blipFill>
      </dgm:spPr>
      <dgm:t>
        <a:bodyPr/>
        <a:lstStyle/>
        <a:p>
          <a:pPr>
            <a:buClrTx/>
            <a:buSzTx/>
            <a:buFontTx/>
            <a:buNone/>
          </a:pPr>
          <a:r>
            <a:rPr lang="en-US" sz="2000" b="1">
              <a:solidFill>
                <a:schemeClr val="bg1"/>
              </a:solidFill>
              <a:effectLst>
                <a:outerShdw blurRad="38100" dist="38100" dir="2700000" algn="tl">
                  <a:srgbClr val="000000">
                    <a:alpha val="67000"/>
                  </a:srgbClr>
                </a:outerShdw>
              </a:effectLst>
              <a:latin typeface="Calibri" panose="020F0502020204030204" pitchFamily="34" charset="0"/>
              <a:cs typeface="Calibri" panose="020F0502020204030204" pitchFamily="34" charset="0"/>
            </a:rPr>
            <a:t>BP Deepwater Horizon</a:t>
          </a:r>
          <a:endParaRPr lang="en-US" sz="2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4F1F9490-E86A-4A77-AAFA-905947BC0D45}" type="parTrans" cxnId="{D06702D6-8ECC-4198-B952-C2787EDECC9C}">
      <dgm:prSet/>
      <dgm:spPr/>
      <dgm:t>
        <a:bodyPr/>
        <a:lstStyle/>
        <a:p>
          <a:endParaRPr lang="en-US"/>
        </a:p>
      </dgm:t>
    </dgm:pt>
    <dgm:pt modelId="{D4CDAA93-D95E-4CCA-A3B8-2506D1E380DC}" type="sibTrans" cxnId="{D06702D6-8ECC-4198-B952-C2787EDECC9C}">
      <dgm:prSet/>
      <dgm:spPr/>
      <dgm:t>
        <a:bodyPr/>
        <a:lstStyle/>
        <a:p>
          <a:endParaRPr lang="en-US"/>
        </a:p>
      </dgm:t>
    </dgm:pt>
    <dgm:pt modelId="{3E458EDF-EA11-4C9D-B00B-8B47B1D859D9}">
      <dgm:prSet/>
      <dgm:spPr>
        <a:solidFill>
          <a:srgbClr val="0057B8"/>
        </a:solidFill>
      </dgm:spPr>
      <dgm:t>
        <a:bodyPr lIns="91440" anchor="ctr" anchorCtr="0"/>
        <a:lstStyle/>
        <a:p>
          <a:pPr marL="91440" indent="-91440"/>
          <a:endParaRPr lang="en-US"/>
        </a:p>
      </dgm:t>
    </dgm:pt>
    <dgm:pt modelId="{7606271A-AF94-42FA-9D76-83C6BA19D491}" type="parTrans" cxnId="{66EA79E0-7C77-48F8-A9CF-9FF3B71E13A9}">
      <dgm:prSet/>
      <dgm:spPr/>
      <dgm:t>
        <a:bodyPr/>
        <a:lstStyle/>
        <a:p>
          <a:endParaRPr lang="en-US"/>
        </a:p>
      </dgm:t>
    </dgm:pt>
    <dgm:pt modelId="{5213C1E6-C75B-43DC-9991-12C3BDFC9A11}" type="sibTrans" cxnId="{66EA79E0-7C77-48F8-A9CF-9FF3B71E13A9}">
      <dgm:prSet/>
      <dgm:spPr/>
      <dgm:t>
        <a:bodyPr/>
        <a:lstStyle/>
        <a:p>
          <a:endParaRPr lang="en-US"/>
        </a:p>
      </dgm:t>
    </dgm:pt>
    <dgm:pt modelId="{99F45B48-DBD0-41E5-904A-63B88A758C87}">
      <dgm:prSet phldrT="[Text]" custT="1"/>
      <dgm:spPr>
        <a:blipFill dpi="0" rotWithShape="0">
          <a:blip xmlns:r="http://schemas.openxmlformats.org/officeDocument/2006/relationships" r:embed="rId5">
            <a:alphaModFix amt="59000"/>
            <a:extLst>
              <a:ext uri="{BEBA8EAE-BF5A-486C-A8C5-ECC9F3942E4B}">
                <a14:imgProps xmlns:a14="http://schemas.microsoft.com/office/drawing/2010/main">
                  <a14:imgLayer r:embed="rId6">
                    <a14:imgEffect>
                      <a14:saturation sat="33000"/>
                    </a14:imgEffect>
                  </a14:imgLayer>
                </a14:imgProps>
              </a:ext>
            </a:extLst>
          </a:blip>
          <a:srcRect/>
          <a:stretch>
            <a:fillRect/>
          </a:stretch>
        </a:blipFill>
      </dgm:spPr>
      <dgm:t>
        <a:bodyPr/>
        <a:lstStyle/>
        <a:p>
          <a:pPr>
            <a:buClrTx/>
            <a:buSzTx/>
            <a:buFontTx/>
            <a:buNone/>
          </a:pPr>
          <a:r>
            <a:rPr lang="en-US" sz="2000" b="1">
              <a:solidFill>
                <a:schemeClr val="bg1"/>
              </a:solidFill>
              <a:effectLst>
                <a:outerShdw blurRad="38100" dist="38100" dir="2700000" algn="tl">
                  <a:srgbClr val="000000">
                    <a:alpha val="67000"/>
                  </a:srgbClr>
                </a:outerShdw>
              </a:effectLst>
              <a:latin typeface="Calibri" panose="020F0502020204030204" pitchFamily="34" charset="0"/>
              <a:cs typeface="Calibri" panose="020F0502020204030204" pitchFamily="34" charset="0"/>
            </a:rPr>
            <a:t>3 Mile Island</a:t>
          </a:r>
          <a:endParaRPr lang="en-US" sz="2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987FF1DF-8B2C-4A24-A60F-DC3DBC3E6B06}" type="sibTrans" cxnId="{003FBAB9-A211-4CD6-9D06-273760A33A6C}">
      <dgm:prSet/>
      <dgm:spPr/>
      <dgm:t>
        <a:bodyPr/>
        <a:lstStyle/>
        <a:p>
          <a:endParaRPr lang="en-US"/>
        </a:p>
      </dgm:t>
    </dgm:pt>
    <dgm:pt modelId="{4396A400-BD0A-4267-BBCF-1FE3C9CC70B8}" type="parTrans" cxnId="{003FBAB9-A211-4CD6-9D06-273760A33A6C}">
      <dgm:prSet/>
      <dgm:spPr/>
      <dgm:t>
        <a:bodyPr/>
        <a:lstStyle/>
        <a:p>
          <a:endParaRPr lang="en-US"/>
        </a:p>
      </dgm:t>
    </dgm:pt>
    <dgm:pt modelId="{E9D88D63-E4DB-4C2F-A1CD-687D114E2645}">
      <dgm:prSet/>
      <dgm:spPr>
        <a:solidFill>
          <a:srgbClr val="0057B8"/>
        </a:solidFill>
      </dgm:spPr>
      <dgm:t>
        <a:bodyPr lIns="91440" anchor="ctr" anchorCtr="0"/>
        <a:lstStyle/>
        <a:p>
          <a:pPr marL="91440" indent="-91440"/>
          <a:endParaRPr lang="en-US"/>
        </a:p>
      </dgm:t>
    </dgm:pt>
    <dgm:pt modelId="{5548D5B8-7DDC-48F1-B6BC-1E468E5004EC}" type="parTrans" cxnId="{B515E85D-00D9-4304-8E57-7FB6462CD42B}">
      <dgm:prSet/>
      <dgm:spPr/>
      <dgm:t>
        <a:bodyPr/>
        <a:lstStyle/>
        <a:p>
          <a:endParaRPr lang="en-US"/>
        </a:p>
      </dgm:t>
    </dgm:pt>
    <dgm:pt modelId="{F1462E86-9860-4AF4-B9F7-2CF2EE5D9B35}" type="sibTrans" cxnId="{B515E85D-00D9-4304-8E57-7FB6462CD42B}">
      <dgm:prSet/>
      <dgm:spPr/>
      <dgm:t>
        <a:bodyPr/>
        <a:lstStyle/>
        <a:p>
          <a:endParaRPr lang="en-US"/>
        </a:p>
      </dgm:t>
    </dgm:pt>
    <dgm:pt modelId="{2391FCBC-5239-4543-877C-19F8C1B9D391}">
      <dgm:prSet phldrT="[Text]"/>
      <dgm:spPr>
        <a:solidFill>
          <a:srgbClr val="0057B8"/>
        </a:solidFill>
      </dgm:spPr>
      <dgm:t>
        <a:bodyPr lIns="91440" anchor="ctr" anchorCtr="0"/>
        <a:lstStyle/>
        <a:p>
          <a:pPr marL="91440" indent="-91440"/>
          <a:endParaRPr lang="en-US"/>
        </a:p>
      </dgm:t>
    </dgm:pt>
    <dgm:pt modelId="{1422999D-9D37-424E-88F1-AD548EC1F907}" type="sibTrans" cxnId="{2CDC3122-1784-45BA-B388-E281477ADED1}">
      <dgm:prSet/>
      <dgm:spPr/>
      <dgm:t>
        <a:bodyPr/>
        <a:lstStyle/>
        <a:p>
          <a:endParaRPr lang="en-US"/>
        </a:p>
      </dgm:t>
    </dgm:pt>
    <dgm:pt modelId="{10D27FA2-DEF9-49BB-ABA9-930728D0DDAE}" type="parTrans" cxnId="{2CDC3122-1784-45BA-B388-E281477ADED1}">
      <dgm:prSet/>
      <dgm:spPr/>
      <dgm:t>
        <a:bodyPr/>
        <a:lstStyle/>
        <a:p>
          <a:endParaRPr lang="en-US"/>
        </a:p>
      </dgm:t>
    </dgm:pt>
    <dgm:pt modelId="{7BC144BF-2BE1-4CBD-AEB5-2734B313CD69}">
      <dgm:prSet phldrT="[Text]" custT="1"/>
      <dgm:spPr>
        <a:blipFill dpi="0" rotWithShape="0">
          <a:blip xmlns:r="http://schemas.openxmlformats.org/officeDocument/2006/relationships" r:embed="rId7">
            <a:alphaModFix amt="65000"/>
            <a:extLst>
              <a:ext uri="{BEBA8EAE-BF5A-486C-A8C5-ECC9F3942E4B}">
                <a14:imgProps xmlns:a14="http://schemas.microsoft.com/office/drawing/2010/main">
                  <a14:imgLayer r:embed="rId8">
                    <a14:imgEffect>
                      <a14:colorTemperature colorTemp="5595"/>
                    </a14:imgEffect>
                    <a14:imgEffect>
                      <a14:saturation sat="33000"/>
                    </a14:imgEffect>
                  </a14:imgLayer>
                </a14:imgProps>
              </a:ext>
            </a:extLst>
          </a:blip>
          <a:srcRect/>
          <a:stretch>
            <a:fillRect/>
          </a:stretch>
        </a:blipFill>
      </dgm:spPr>
      <dgm:t>
        <a:bodyPr/>
        <a:lstStyle/>
        <a:p>
          <a:pPr>
            <a:buClrTx/>
            <a:buSzTx/>
            <a:buFontTx/>
            <a:buNone/>
          </a:pPr>
          <a:r>
            <a:rPr kumimoji="0" lang="en-US" sz="2000" b="1" i="0" u="none" strike="noStrike" cap="none" spc="0" normalizeH="0" baseline="0" noProof="0">
              <a:solidFill>
                <a:schemeClr val="bg1"/>
              </a:solidFill>
              <a:effectLst>
                <a:outerShdw blurRad="38100" dist="38100" dir="2700000" algn="tl">
                  <a:srgbClr val="000000">
                    <a:alpha val="67000"/>
                  </a:srgbClr>
                </a:outerShdw>
              </a:effectLst>
              <a:uLnTx/>
              <a:uFillTx/>
              <a:latin typeface="Calibri" panose="020F0502020204030204" pitchFamily="34" charset="0"/>
              <a:ea typeface="+mn-ea"/>
              <a:cs typeface="Calibri" panose="020F0502020204030204" pitchFamily="34" charset="0"/>
            </a:rPr>
            <a:t>Tasco Refinery</a:t>
          </a:r>
          <a:endParaRPr lang="en-US" sz="2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4D1F1144-CFE0-4CAA-A229-E41081689F91}" type="sibTrans" cxnId="{22559918-A13D-47C6-BDF4-CD3BABEDE573}">
      <dgm:prSet/>
      <dgm:spPr/>
      <dgm:t>
        <a:bodyPr/>
        <a:lstStyle/>
        <a:p>
          <a:endParaRPr lang="en-US"/>
        </a:p>
      </dgm:t>
    </dgm:pt>
    <dgm:pt modelId="{E2B859B1-1EFD-4177-9941-F216D2C7C98E}" type="parTrans" cxnId="{22559918-A13D-47C6-BDF4-CD3BABEDE573}">
      <dgm:prSet/>
      <dgm:spPr/>
      <dgm:t>
        <a:bodyPr/>
        <a:lstStyle/>
        <a:p>
          <a:endParaRPr lang="en-US"/>
        </a:p>
      </dgm:t>
    </dgm:pt>
    <dgm:pt modelId="{20C8C9F5-1A36-42C4-B1BC-4B7F55D3B92F}">
      <dgm:prSet phldrT="[Text]"/>
      <dgm:spPr>
        <a:solidFill>
          <a:srgbClr val="0057B8"/>
        </a:solidFill>
      </dgm:spPr>
      <dgm:t>
        <a:bodyPr lIns="91440" anchor="ctr" anchorCtr="0"/>
        <a:lstStyle/>
        <a:p>
          <a:pPr marL="91440" indent="-91440"/>
          <a:endParaRPr lang="en-US"/>
        </a:p>
      </dgm:t>
    </dgm:pt>
    <dgm:pt modelId="{8793FB70-A5BE-4A39-BA74-DCB7D3C2C7F8}" type="sibTrans" cxnId="{3ED6A5E6-2082-45B4-B427-6B93165DA796}">
      <dgm:prSet/>
      <dgm:spPr/>
      <dgm:t>
        <a:bodyPr/>
        <a:lstStyle/>
        <a:p>
          <a:endParaRPr lang="en-US"/>
        </a:p>
      </dgm:t>
    </dgm:pt>
    <dgm:pt modelId="{F01CE76F-FC38-4617-9788-F334F749316B}" type="parTrans" cxnId="{3ED6A5E6-2082-45B4-B427-6B93165DA796}">
      <dgm:prSet/>
      <dgm:spPr/>
      <dgm:t>
        <a:bodyPr/>
        <a:lstStyle/>
        <a:p>
          <a:endParaRPr lang="en-US"/>
        </a:p>
      </dgm:t>
    </dgm:pt>
    <dgm:pt modelId="{112D7839-4568-4A74-941F-3A1E441EC532}" type="pres">
      <dgm:prSet presAssocID="{3F745089-7B83-426D-B608-70AA57677E3A}" presName="Name0" presStyleCnt="0">
        <dgm:presLayoutVars>
          <dgm:dir/>
          <dgm:animLvl val="lvl"/>
          <dgm:resizeHandles/>
        </dgm:presLayoutVars>
      </dgm:prSet>
      <dgm:spPr/>
    </dgm:pt>
    <dgm:pt modelId="{2524DA25-E2B1-4258-B057-7A081E352655}" type="pres">
      <dgm:prSet presAssocID="{7BC144BF-2BE1-4CBD-AEB5-2734B313CD69}" presName="linNode" presStyleCnt="0"/>
      <dgm:spPr/>
    </dgm:pt>
    <dgm:pt modelId="{D1F0A755-64DB-4D76-A691-0B4B83F627B3}" type="pres">
      <dgm:prSet presAssocID="{7BC144BF-2BE1-4CBD-AEB5-2734B313CD69}" presName="parentShp" presStyleLbl="node1" presStyleIdx="0" presStyleCnt="4" custScaleX="99010" custLinFactX="-19025" custLinFactNeighborX="-100000" custLinFactNeighborY="7834">
        <dgm:presLayoutVars>
          <dgm:bulletEnabled val="1"/>
        </dgm:presLayoutVars>
      </dgm:prSet>
      <dgm:spPr/>
    </dgm:pt>
    <dgm:pt modelId="{A345BD63-5B7D-4543-928A-9AB0073D5142}" type="pres">
      <dgm:prSet presAssocID="{7BC144BF-2BE1-4CBD-AEB5-2734B313CD69}" presName="childShp" presStyleLbl="bgAccFollowNode1" presStyleIdx="0" presStyleCnt="4" custScaleX="37187" custLinFactNeighborX="-43322" custLinFactNeighborY="30">
        <dgm:presLayoutVars>
          <dgm:bulletEnabled val="1"/>
        </dgm:presLayoutVars>
      </dgm:prSet>
      <dgm:spPr/>
    </dgm:pt>
    <dgm:pt modelId="{D71D8CB2-5723-49B4-990F-85EE1F697267}" type="pres">
      <dgm:prSet presAssocID="{4D1F1144-CFE0-4CAA-A229-E41081689F91}" presName="spacing" presStyleCnt="0"/>
      <dgm:spPr/>
    </dgm:pt>
    <dgm:pt modelId="{0349BDD7-4C6D-4D05-AF37-28CEA1A6C034}" type="pres">
      <dgm:prSet presAssocID="{9DBD7833-0446-4827-B45A-F852CD910BAA}" presName="linNode" presStyleCnt="0"/>
      <dgm:spPr/>
    </dgm:pt>
    <dgm:pt modelId="{9F499C34-E61C-4EE4-B6CA-6737B67A682E}" type="pres">
      <dgm:prSet presAssocID="{9DBD7833-0446-4827-B45A-F852CD910BAA}" presName="parentShp" presStyleLbl="node1" presStyleIdx="1" presStyleCnt="4" custLinFactX="-18135" custLinFactNeighborX="-100000">
        <dgm:presLayoutVars>
          <dgm:bulletEnabled val="1"/>
        </dgm:presLayoutVars>
      </dgm:prSet>
      <dgm:spPr/>
    </dgm:pt>
    <dgm:pt modelId="{5342F486-F590-4092-A85C-29939F879369}" type="pres">
      <dgm:prSet presAssocID="{9DBD7833-0446-4827-B45A-F852CD910BAA}" presName="childShp" presStyleLbl="bgAccFollowNode1" presStyleIdx="1" presStyleCnt="4" custScaleX="37187" custLinFactNeighborX="-43322" custLinFactNeighborY="30">
        <dgm:presLayoutVars>
          <dgm:bulletEnabled val="1"/>
        </dgm:presLayoutVars>
      </dgm:prSet>
      <dgm:spPr/>
    </dgm:pt>
    <dgm:pt modelId="{BC708027-F089-41EB-B784-B41AD6F92793}" type="pres">
      <dgm:prSet presAssocID="{86E25B62-627E-45BA-8A60-40B73BE43E12}" presName="spacing" presStyleCnt="0"/>
      <dgm:spPr/>
    </dgm:pt>
    <dgm:pt modelId="{6C683ADE-B56A-4F22-8EF5-770E097E5654}" type="pres">
      <dgm:prSet presAssocID="{CB46B9B6-22BC-436A-A694-798EAE289680}" presName="linNode" presStyleCnt="0"/>
      <dgm:spPr/>
    </dgm:pt>
    <dgm:pt modelId="{E18F7351-CE18-4942-AAF2-45937D8ABCC1}" type="pres">
      <dgm:prSet presAssocID="{CB46B9B6-22BC-436A-A694-798EAE289680}" presName="parentShp" presStyleLbl="node1" presStyleIdx="2" presStyleCnt="4" custLinFactX="-18135" custLinFactNeighborX="-100000">
        <dgm:presLayoutVars>
          <dgm:bulletEnabled val="1"/>
        </dgm:presLayoutVars>
      </dgm:prSet>
      <dgm:spPr/>
    </dgm:pt>
    <dgm:pt modelId="{811EC149-F1CE-42D7-B0C6-2352B14BB490}" type="pres">
      <dgm:prSet presAssocID="{CB46B9B6-22BC-436A-A694-798EAE289680}" presName="childShp" presStyleLbl="bgAccFollowNode1" presStyleIdx="2" presStyleCnt="4" custScaleX="37187" custLinFactNeighborX="-43322" custLinFactNeighborY="30">
        <dgm:presLayoutVars>
          <dgm:bulletEnabled val="1"/>
        </dgm:presLayoutVars>
      </dgm:prSet>
      <dgm:spPr/>
    </dgm:pt>
    <dgm:pt modelId="{AAB7BC25-20A9-45A3-8EA8-42F1F0863C4E}" type="pres">
      <dgm:prSet presAssocID="{D4CDAA93-D95E-4CCA-A3B8-2506D1E380DC}" presName="spacing" presStyleCnt="0"/>
      <dgm:spPr/>
    </dgm:pt>
    <dgm:pt modelId="{3BA8DCF0-0847-4ED7-A653-AEBA1FE07C70}" type="pres">
      <dgm:prSet presAssocID="{99F45B48-DBD0-41E5-904A-63B88A758C87}" presName="linNode" presStyleCnt="0"/>
      <dgm:spPr/>
    </dgm:pt>
    <dgm:pt modelId="{326BCC6C-EF59-4594-A05D-E6ABF70F3F72}" type="pres">
      <dgm:prSet presAssocID="{99F45B48-DBD0-41E5-904A-63B88A758C87}" presName="parentShp" presStyleLbl="node1" presStyleIdx="3" presStyleCnt="4" custLinFactX="-18135" custLinFactNeighborX="-100000">
        <dgm:presLayoutVars>
          <dgm:bulletEnabled val="1"/>
        </dgm:presLayoutVars>
      </dgm:prSet>
      <dgm:spPr/>
    </dgm:pt>
    <dgm:pt modelId="{2B1E0973-937E-4A60-8270-9B98D6F891B4}" type="pres">
      <dgm:prSet presAssocID="{99F45B48-DBD0-41E5-904A-63B88A758C87}" presName="childShp" presStyleLbl="bgAccFollowNode1" presStyleIdx="3" presStyleCnt="4" custScaleX="37187" custLinFactNeighborX="-43322" custLinFactNeighborY="30">
        <dgm:presLayoutVars>
          <dgm:bulletEnabled val="1"/>
        </dgm:presLayoutVars>
      </dgm:prSet>
      <dgm:spPr/>
    </dgm:pt>
  </dgm:ptLst>
  <dgm:cxnLst>
    <dgm:cxn modelId="{22559918-A13D-47C6-BDF4-CD3BABEDE573}" srcId="{3F745089-7B83-426D-B608-70AA57677E3A}" destId="{7BC144BF-2BE1-4CBD-AEB5-2734B313CD69}" srcOrd="0" destOrd="0" parTransId="{E2B859B1-1EFD-4177-9941-F216D2C7C98E}" sibTransId="{4D1F1144-CFE0-4CAA-A229-E41081689F91}"/>
    <dgm:cxn modelId="{2CDC3122-1784-45BA-B388-E281477ADED1}" srcId="{7BC144BF-2BE1-4CBD-AEB5-2734B313CD69}" destId="{2391FCBC-5239-4543-877C-19F8C1B9D391}" srcOrd="0" destOrd="0" parTransId="{10D27FA2-DEF9-49BB-ABA9-930728D0DDAE}" sibTransId="{1422999D-9D37-424E-88F1-AD548EC1F907}"/>
    <dgm:cxn modelId="{4134822B-4429-4F0A-80E8-26F4B062605B}" type="presOf" srcId="{CB46B9B6-22BC-436A-A694-798EAE289680}" destId="{E18F7351-CE18-4942-AAF2-45937D8ABCC1}" srcOrd="0" destOrd="0" presId="urn:microsoft.com/office/officeart/2005/8/layout/vList6"/>
    <dgm:cxn modelId="{B515E85D-00D9-4304-8E57-7FB6462CD42B}" srcId="{CB46B9B6-22BC-436A-A694-798EAE289680}" destId="{E9D88D63-E4DB-4C2F-A1CD-687D114E2645}" srcOrd="0" destOrd="0" parTransId="{5548D5B8-7DDC-48F1-B6BC-1E468E5004EC}" sibTransId="{F1462E86-9860-4AF4-B9F7-2CF2EE5D9B35}"/>
    <dgm:cxn modelId="{DB31164D-5746-473E-AB7E-60E5EBE501E7}" type="presOf" srcId="{7BC144BF-2BE1-4CBD-AEB5-2734B313CD69}" destId="{D1F0A755-64DB-4D76-A691-0B4B83F627B3}" srcOrd="0" destOrd="0" presId="urn:microsoft.com/office/officeart/2005/8/layout/vList6"/>
    <dgm:cxn modelId="{1787BD70-3F7A-41FB-8706-AAEF678D2994}" srcId="{3F745089-7B83-426D-B608-70AA57677E3A}" destId="{9DBD7833-0446-4827-B45A-F852CD910BAA}" srcOrd="1" destOrd="0" parTransId="{E0143589-6421-4B25-A7E1-8A69CC044099}" sibTransId="{86E25B62-627E-45BA-8A60-40B73BE43E12}"/>
    <dgm:cxn modelId="{F6E81273-DABB-4BD6-B507-160DEAC739A4}" type="presOf" srcId="{20C8C9F5-1A36-42C4-B1BC-4B7F55D3B92F}" destId="{5342F486-F590-4092-A85C-29939F879369}" srcOrd="0" destOrd="0" presId="urn:microsoft.com/office/officeart/2005/8/layout/vList6"/>
    <dgm:cxn modelId="{5AA02F76-E0B7-46CF-A5ED-3E8A07CAD965}" type="presOf" srcId="{2391FCBC-5239-4543-877C-19F8C1B9D391}" destId="{A345BD63-5B7D-4543-928A-9AB0073D5142}" srcOrd="0" destOrd="0" presId="urn:microsoft.com/office/officeart/2005/8/layout/vList6"/>
    <dgm:cxn modelId="{AD6AEE57-1E35-4F01-97EC-F887755D9E5B}" type="presOf" srcId="{99F45B48-DBD0-41E5-904A-63B88A758C87}" destId="{326BCC6C-EF59-4594-A05D-E6ABF70F3F72}" srcOrd="0" destOrd="0" presId="urn:microsoft.com/office/officeart/2005/8/layout/vList6"/>
    <dgm:cxn modelId="{EB24708E-16E8-4F3F-BDE4-A79A3ADC18AB}" type="presOf" srcId="{3F745089-7B83-426D-B608-70AA57677E3A}" destId="{112D7839-4568-4A74-941F-3A1E441EC532}" srcOrd="0" destOrd="0" presId="urn:microsoft.com/office/officeart/2005/8/layout/vList6"/>
    <dgm:cxn modelId="{512BE19D-F9D6-4903-A6A3-10546283C721}" type="presOf" srcId="{9DBD7833-0446-4827-B45A-F852CD910BAA}" destId="{9F499C34-E61C-4EE4-B6CA-6737B67A682E}" srcOrd="0" destOrd="0" presId="urn:microsoft.com/office/officeart/2005/8/layout/vList6"/>
    <dgm:cxn modelId="{003FBAB9-A211-4CD6-9D06-273760A33A6C}" srcId="{3F745089-7B83-426D-B608-70AA57677E3A}" destId="{99F45B48-DBD0-41E5-904A-63B88A758C87}" srcOrd="3" destOrd="0" parTransId="{4396A400-BD0A-4267-BBCF-1FE3C9CC70B8}" sibTransId="{987FF1DF-8B2C-4A24-A60F-DC3DBC3E6B06}"/>
    <dgm:cxn modelId="{D06702D6-8ECC-4198-B952-C2787EDECC9C}" srcId="{3F745089-7B83-426D-B608-70AA57677E3A}" destId="{CB46B9B6-22BC-436A-A694-798EAE289680}" srcOrd="2" destOrd="0" parTransId="{4F1F9490-E86A-4A77-AAFA-905947BC0D45}" sibTransId="{D4CDAA93-D95E-4CCA-A3B8-2506D1E380DC}"/>
    <dgm:cxn modelId="{66EA79E0-7C77-48F8-A9CF-9FF3B71E13A9}" srcId="{99F45B48-DBD0-41E5-904A-63B88A758C87}" destId="{3E458EDF-EA11-4C9D-B00B-8B47B1D859D9}" srcOrd="0" destOrd="0" parTransId="{7606271A-AF94-42FA-9D76-83C6BA19D491}" sibTransId="{5213C1E6-C75B-43DC-9991-12C3BDFC9A11}"/>
    <dgm:cxn modelId="{3ED6A5E6-2082-45B4-B427-6B93165DA796}" srcId="{9DBD7833-0446-4827-B45A-F852CD910BAA}" destId="{20C8C9F5-1A36-42C4-B1BC-4B7F55D3B92F}" srcOrd="0" destOrd="0" parTransId="{F01CE76F-FC38-4617-9788-F334F749316B}" sibTransId="{8793FB70-A5BE-4A39-BA74-DCB7D3C2C7F8}"/>
    <dgm:cxn modelId="{6F5F7CEC-3322-9140-9A9C-D1468EB6FF2B}" type="presOf" srcId="{E9D88D63-E4DB-4C2F-A1CD-687D114E2645}" destId="{811EC149-F1CE-42D7-B0C6-2352B14BB490}" srcOrd="0" destOrd="0" presId="urn:microsoft.com/office/officeart/2005/8/layout/vList6"/>
    <dgm:cxn modelId="{8AF0BAF0-E5BC-4955-8E72-45855DC54564}" type="presOf" srcId="{3E458EDF-EA11-4C9D-B00B-8B47B1D859D9}" destId="{2B1E0973-937E-4A60-8270-9B98D6F891B4}" srcOrd="0" destOrd="0" presId="urn:microsoft.com/office/officeart/2005/8/layout/vList6"/>
    <dgm:cxn modelId="{9DB339A3-AD6E-41C5-B1D9-376380360465}" type="presParOf" srcId="{112D7839-4568-4A74-941F-3A1E441EC532}" destId="{2524DA25-E2B1-4258-B057-7A081E352655}" srcOrd="0" destOrd="0" presId="urn:microsoft.com/office/officeart/2005/8/layout/vList6"/>
    <dgm:cxn modelId="{AD0B89A5-F11D-4B89-A68C-8E1DF88A7675}" type="presParOf" srcId="{2524DA25-E2B1-4258-B057-7A081E352655}" destId="{D1F0A755-64DB-4D76-A691-0B4B83F627B3}" srcOrd="0" destOrd="0" presId="urn:microsoft.com/office/officeart/2005/8/layout/vList6"/>
    <dgm:cxn modelId="{F56B4EC0-88D5-4273-B3C5-D646FD3504D5}" type="presParOf" srcId="{2524DA25-E2B1-4258-B057-7A081E352655}" destId="{A345BD63-5B7D-4543-928A-9AB0073D5142}" srcOrd="1" destOrd="0" presId="urn:microsoft.com/office/officeart/2005/8/layout/vList6"/>
    <dgm:cxn modelId="{9ADE1F1F-21A5-4B4E-BBEF-1D37FED90626}" type="presParOf" srcId="{112D7839-4568-4A74-941F-3A1E441EC532}" destId="{D71D8CB2-5723-49B4-990F-85EE1F697267}" srcOrd="1" destOrd="0" presId="urn:microsoft.com/office/officeart/2005/8/layout/vList6"/>
    <dgm:cxn modelId="{BC21A6C3-9D6C-42C1-8049-EE00960CDA58}" type="presParOf" srcId="{112D7839-4568-4A74-941F-3A1E441EC532}" destId="{0349BDD7-4C6D-4D05-AF37-28CEA1A6C034}" srcOrd="2" destOrd="0" presId="urn:microsoft.com/office/officeart/2005/8/layout/vList6"/>
    <dgm:cxn modelId="{FDDA9DF2-A077-450D-A2BF-6FF5FECCB692}" type="presParOf" srcId="{0349BDD7-4C6D-4D05-AF37-28CEA1A6C034}" destId="{9F499C34-E61C-4EE4-B6CA-6737B67A682E}" srcOrd="0" destOrd="0" presId="urn:microsoft.com/office/officeart/2005/8/layout/vList6"/>
    <dgm:cxn modelId="{ABC3A650-729E-47AD-9764-5EB6727634D3}" type="presParOf" srcId="{0349BDD7-4C6D-4D05-AF37-28CEA1A6C034}" destId="{5342F486-F590-4092-A85C-29939F879369}" srcOrd="1" destOrd="0" presId="urn:microsoft.com/office/officeart/2005/8/layout/vList6"/>
    <dgm:cxn modelId="{7340ECD5-B696-4BA3-9FEE-75698357575F}" type="presParOf" srcId="{112D7839-4568-4A74-941F-3A1E441EC532}" destId="{BC708027-F089-41EB-B784-B41AD6F92793}" srcOrd="3" destOrd="0" presId="urn:microsoft.com/office/officeart/2005/8/layout/vList6"/>
    <dgm:cxn modelId="{5E84A494-C25E-4AC9-BACB-B77E42F105F1}" type="presParOf" srcId="{112D7839-4568-4A74-941F-3A1E441EC532}" destId="{6C683ADE-B56A-4F22-8EF5-770E097E5654}" srcOrd="4" destOrd="0" presId="urn:microsoft.com/office/officeart/2005/8/layout/vList6"/>
    <dgm:cxn modelId="{68579F4E-AC32-449C-AB16-AE30BFA1B10A}" type="presParOf" srcId="{6C683ADE-B56A-4F22-8EF5-770E097E5654}" destId="{E18F7351-CE18-4942-AAF2-45937D8ABCC1}" srcOrd="0" destOrd="0" presId="urn:microsoft.com/office/officeart/2005/8/layout/vList6"/>
    <dgm:cxn modelId="{C2925159-E92D-4C3E-92A2-5A1ECBDFF50F}" type="presParOf" srcId="{6C683ADE-B56A-4F22-8EF5-770E097E5654}" destId="{811EC149-F1CE-42D7-B0C6-2352B14BB490}" srcOrd="1" destOrd="0" presId="urn:microsoft.com/office/officeart/2005/8/layout/vList6"/>
    <dgm:cxn modelId="{537948A5-D89F-4BBB-B1B8-DC9292A459EA}" type="presParOf" srcId="{112D7839-4568-4A74-941F-3A1E441EC532}" destId="{AAB7BC25-20A9-45A3-8EA8-42F1F0863C4E}" srcOrd="5" destOrd="0" presId="urn:microsoft.com/office/officeart/2005/8/layout/vList6"/>
    <dgm:cxn modelId="{40DDF883-5242-45FB-B991-75CDFA1DDC27}" type="presParOf" srcId="{112D7839-4568-4A74-941F-3A1E441EC532}" destId="{3BA8DCF0-0847-4ED7-A653-AEBA1FE07C70}" srcOrd="6" destOrd="0" presId="urn:microsoft.com/office/officeart/2005/8/layout/vList6"/>
    <dgm:cxn modelId="{B4C7D233-2C5F-427B-9385-9C521D580033}" type="presParOf" srcId="{3BA8DCF0-0847-4ED7-A653-AEBA1FE07C70}" destId="{326BCC6C-EF59-4594-A05D-E6ABF70F3F72}" srcOrd="0" destOrd="0" presId="urn:microsoft.com/office/officeart/2005/8/layout/vList6"/>
    <dgm:cxn modelId="{90625F08-529B-4B98-963C-DD6F03F2AB62}" type="presParOf" srcId="{3BA8DCF0-0847-4ED7-A653-AEBA1FE07C70}" destId="{2B1E0973-937E-4A60-8270-9B98D6F891B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A15B-ACC3-EF4E-B2F1-CE35CB0B8279}">
      <dsp:nvSpPr>
        <dsp:cNvPr id="0" name=""/>
        <dsp:cNvSpPr/>
      </dsp:nvSpPr>
      <dsp:spPr>
        <a:xfrm>
          <a:off x="0" y="3166289"/>
          <a:ext cx="6425420" cy="1039246"/>
        </a:xfrm>
        <a:prstGeom prst="rect">
          <a:avLst/>
        </a:prstGeom>
        <a:solidFill>
          <a:srgbClr val="4F87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While some construction companies have initiated culture improvement efforts, </a:t>
          </a:r>
          <a:r>
            <a:rPr lang="en-US" sz="1800" b="1" kern="1200"/>
            <a:t>change is slow and uneven; t</a:t>
          </a:r>
          <a:r>
            <a:rPr lang="en-US" sz="1800" kern="1200"/>
            <a:t>here is a gap in </a:t>
          </a:r>
          <a:r>
            <a:rPr lang="en-US" sz="1800" b="1" kern="1200"/>
            <a:t>assessing progress </a:t>
          </a:r>
          <a:r>
            <a:rPr lang="en-US" sz="1800" kern="1200"/>
            <a:t>and providing </a:t>
          </a:r>
          <a:r>
            <a:rPr lang="en-US" sz="1800" b="1" kern="1200"/>
            <a:t>evidence-based support</a:t>
          </a:r>
          <a:r>
            <a:rPr lang="en-US" sz="1800" kern="1200"/>
            <a:t>.​</a:t>
          </a:r>
        </a:p>
      </dsp:txBody>
      <dsp:txXfrm>
        <a:off x="0" y="3166289"/>
        <a:ext cx="6425420" cy="1039246"/>
      </dsp:txXfrm>
    </dsp:sp>
    <dsp:sp modelId="{5E6A5B86-E40B-CD47-A9DB-F0A6D0B14EB8}">
      <dsp:nvSpPr>
        <dsp:cNvPr id="0" name=""/>
        <dsp:cNvSpPr/>
      </dsp:nvSpPr>
      <dsp:spPr>
        <a:xfrm rot="10800000">
          <a:off x="0" y="1583516"/>
          <a:ext cx="6425420" cy="1598361"/>
        </a:xfrm>
        <a:prstGeom prst="upArrowCallout">
          <a:avLst/>
        </a:prstGeom>
        <a:solidFill>
          <a:srgbClr val="005D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Construction job sites are often characterized by </a:t>
          </a:r>
          <a:r>
            <a:rPr lang="en-US" sz="1800" b="1" kern="1200"/>
            <a:t>incivility </a:t>
          </a:r>
          <a:r>
            <a:rPr lang="en-US" sz="1800" kern="1200"/>
            <a:t>including </a:t>
          </a:r>
          <a:r>
            <a:rPr lang="en-US" sz="1800" b="1" kern="1200"/>
            <a:t>harassment, discrimination, </a:t>
          </a:r>
          <a:r>
            <a:rPr lang="en-US" sz="1800" kern="1200"/>
            <a:t>and </a:t>
          </a:r>
          <a:r>
            <a:rPr lang="en-US" sz="1800" b="1" kern="1200"/>
            <a:t>bullying </a:t>
          </a:r>
          <a:r>
            <a:rPr lang="en-US" sz="1800" kern="1200"/>
            <a:t>making it challenging to recruit and retain women and people of color to the industry. </a:t>
          </a:r>
        </a:p>
      </dsp:txBody>
      <dsp:txXfrm rot="10800000">
        <a:off x="0" y="1583516"/>
        <a:ext cx="6425420" cy="1038567"/>
      </dsp:txXfrm>
    </dsp:sp>
    <dsp:sp modelId="{FDBF4798-2445-EB47-9029-B0B4512C5B09}">
      <dsp:nvSpPr>
        <dsp:cNvPr id="0" name=""/>
        <dsp:cNvSpPr/>
      </dsp:nvSpPr>
      <dsp:spPr>
        <a:xfrm rot="10800000">
          <a:off x="0" y="12923"/>
          <a:ext cx="6425420" cy="1598361"/>
        </a:xfrm>
        <a:prstGeom prst="upArrowCallout">
          <a:avLst/>
        </a:prstGeom>
        <a:solidFill>
          <a:srgbClr val="0247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The construction industry has recently received a huge injection of federal funding. The industry needs to attract and retain diverse workers to meet demand.</a:t>
          </a:r>
        </a:p>
      </dsp:txBody>
      <dsp:txXfrm rot="10800000">
        <a:off x="0" y="12923"/>
        <a:ext cx="6425420" cy="1038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5BD63-5B7D-4543-928A-9AB0073D5142}">
      <dsp:nvSpPr>
        <dsp:cNvPr id="0" name=""/>
        <dsp:cNvSpPr/>
      </dsp:nvSpPr>
      <dsp:spPr>
        <a:xfrm>
          <a:off x="2727638" y="1783"/>
          <a:ext cx="1472988" cy="1143015"/>
        </a:xfrm>
        <a:prstGeom prst="rightArrow">
          <a:avLst>
            <a:gd name="adj1" fmla="val 75000"/>
            <a:gd name="adj2" fmla="val 50000"/>
          </a:avLst>
        </a:prstGeom>
        <a:solidFill>
          <a:srgbClr val="0057B8"/>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35560" rIns="35560" bIns="35560" numCol="1" spcCol="1270" anchor="ctr" anchorCtr="0">
          <a:noAutofit/>
        </a:bodyPr>
        <a:lstStyle/>
        <a:p>
          <a:pPr marL="91440" lvl="1" indent="-91440" algn="l" defTabSz="2489200">
            <a:lnSpc>
              <a:spcPct val="90000"/>
            </a:lnSpc>
            <a:spcBef>
              <a:spcPct val="0"/>
            </a:spcBef>
            <a:spcAft>
              <a:spcPct val="15000"/>
            </a:spcAft>
            <a:buChar char="•"/>
          </a:pPr>
          <a:endParaRPr lang="en-US" sz="5600" kern="1200"/>
        </a:p>
      </dsp:txBody>
      <dsp:txXfrm>
        <a:off x="2727638" y="144660"/>
        <a:ext cx="1044357" cy="857261"/>
      </dsp:txXfrm>
    </dsp:sp>
    <dsp:sp modelId="{D1F0A755-64DB-4D76-A691-0B4B83F627B3}">
      <dsp:nvSpPr>
        <dsp:cNvPr id="0" name=""/>
        <dsp:cNvSpPr/>
      </dsp:nvSpPr>
      <dsp:spPr>
        <a:xfrm>
          <a:off x="0" y="90984"/>
          <a:ext cx="2614544" cy="1143015"/>
        </a:xfrm>
        <a:prstGeom prst="roundRect">
          <a:avLst/>
        </a:prstGeom>
        <a:blipFill dpi="0" rotWithShape="0">
          <a:blip xmlns:r="http://schemas.openxmlformats.org/officeDocument/2006/relationships" r:embed="rId1">
            <a:alphaModFix amt="65000"/>
            <a:extLst>
              <a:ext uri="{BEBA8EAE-BF5A-486C-A8C5-ECC9F3942E4B}">
                <a14:imgProps xmlns:a14="http://schemas.microsoft.com/office/drawing/2010/main">
                  <a14:imgLayer r:embed="rId2">
                    <a14:imgEffect>
                      <a14:colorTemperature colorTemp="5595"/>
                    </a14:imgEffect>
                    <a14:imgEffect>
                      <a14:saturation sat="33000"/>
                    </a14:imgEffect>
                  </a14:imgLayer>
                </a14:imgProps>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ClrTx/>
            <a:buSzTx/>
            <a:buFontTx/>
            <a:buNone/>
          </a:pPr>
          <a:r>
            <a:rPr kumimoji="0" lang="en-US" sz="2000" b="1" i="0" u="none" strike="noStrike" kern="1200" cap="none" spc="0" normalizeH="0" baseline="0" noProof="0">
              <a:solidFill>
                <a:schemeClr val="bg1"/>
              </a:solidFill>
              <a:effectLst>
                <a:outerShdw blurRad="38100" dist="38100" dir="2700000" algn="tl">
                  <a:srgbClr val="000000">
                    <a:alpha val="67000"/>
                  </a:srgbClr>
                </a:outerShdw>
              </a:effectLst>
              <a:uLnTx/>
              <a:uFillTx/>
              <a:latin typeface="Calibri" panose="020F0502020204030204" pitchFamily="34" charset="0"/>
              <a:ea typeface="+mn-ea"/>
              <a:cs typeface="Calibri" panose="020F0502020204030204" pitchFamily="34" charset="0"/>
            </a:rPr>
            <a:t>Tasco Refinery</a:t>
          </a:r>
          <a:endParaRPr lang="en-US" sz="2000" b="1" kern="12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55797" y="146781"/>
        <a:ext cx="2502950" cy="1031421"/>
      </dsp:txXfrm>
    </dsp:sp>
    <dsp:sp modelId="{5342F486-F590-4092-A85C-29939F879369}">
      <dsp:nvSpPr>
        <dsp:cNvPr id="0" name=""/>
        <dsp:cNvSpPr/>
      </dsp:nvSpPr>
      <dsp:spPr>
        <a:xfrm>
          <a:off x="2740710" y="1259100"/>
          <a:ext cx="1472988" cy="1143015"/>
        </a:xfrm>
        <a:prstGeom prst="rightArrow">
          <a:avLst>
            <a:gd name="adj1" fmla="val 75000"/>
            <a:gd name="adj2" fmla="val 50000"/>
          </a:avLst>
        </a:prstGeom>
        <a:solidFill>
          <a:srgbClr val="0057B8"/>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35560" rIns="35560" bIns="35560" numCol="1" spcCol="1270" anchor="ctr" anchorCtr="0">
          <a:noAutofit/>
        </a:bodyPr>
        <a:lstStyle/>
        <a:p>
          <a:pPr marL="91440" lvl="1" indent="-91440" algn="l" defTabSz="2489200">
            <a:lnSpc>
              <a:spcPct val="90000"/>
            </a:lnSpc>
            <a:spcBef>
              <a:spcPct val="0"/>
            </a:spcBef>
            <a:spcAft>
              <a:spcPct val="15000"/>
            </a:spcAft>
            <a:buChar char="•"/>
          </a:pPr>
          <a:endParaRPr lang="en-US" sz="5600" kern="1200"/>
        </a:p>
      </dsp:txBody>
      <dsp:txXfrm>
        <a:off x="2740710" y="1401977"/>
        <a:ext cx="1044357" cy="857261"/>
      </dsp:txXfrm>
    </dsp:sp>
    <dsp:sp modelId="{9F499C34-E61C-4EE4-B6CA-6737B67A682E}">
      <dsp:nvSpPr>
        <dsp:cNvPr id="0" name=""/>
        <dsp:cNvSpPr/>
      </dsp:nvSpPr>
      <dsp:spPr>
        <a:xfrm>
          <a:off x="0" y="1258758"/>
          <a:ext cx="2640687" cy="1143015"/>
        </a:xfrm>
        <a:prstGeom prst="roundRect">
          <a:avLst/>
        </a:prstGeom>
        <a:blipFill dpi="0" rotWithShape="0">
          <a:blip xmlns:r="http://schemas.openxmlformats.org/officeDocument/2006/relationships" r:embed="rId3">
            <a:alphaModFix amt="65000"/>
            <a:extLst>
              <a:ext uri="{BEBA8EAE-BF5A-486C-A8C5-ECC9F3942E4B}">
                <a14:imgProps xmlns:a14="http://schemas.microsoft.com/office/drawing/2010/main">
                  <a14:imgLayer r:embed="rId4">
                    <a14:imgEffect>
                      <a14:saturation sat="33000"/>
                    </a14:imgEffect>
                  </a14:imgLayer>
                </a14:imgProps>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effectLst>
                <a:outerShdw blurRad="38100" dist="38100" dir="2700000" algn="tl">
                  <a:srgbClr val="000000">
                    <a:alpha val="67000"/>
                  </a:srgbClr>
                </a:outerShdw>
              </a:effectLst>
              <a:latin typeface="Calibri" panose="020F0502020204030204" pitchFamily="34" charset="0"/>
              <a:cs typeface="Calibri" panose="020F0502020204030204" pitchFamily="34" charset="0"/>
            </a:rPr>
            <a:t>Bhopal</a:t>
          </a:r>
          <a:endParaRPr lang="en-US" sz="2000" b="1" kern="12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55797" y="1314555"/>
        <a:ext cx="2529093" cy="1031421"/>
      </dsp:txXfrm>
    </dsp:sp>
    <dsp:sp modelId="{811EC149-F1CE-42D7-B0C6-2352B14BB490}">
      <dsp:nvSpPr>
        <dsp:cNvPr id="0" name=""/>
        <dsp:cNvSpPr/>
      </dsp:nvSpPr>
      <dsp:spPr>
        <a:xfrm>
          <a:off x="2740710" y="2516418"/>
          <a:ext cx="1472988" cy="1143015"/>
        </a:xfrm>
        <a:prstGeom prst="rightArrow">
          <a:avLst>
            <a:gd name="adj1" fmla="val 75000"/>
            <a:gd name="adj2" fmla="val 50000"/>
          </a:avLst>
        </a:prstGeom>
        <a:solidFill>
          <a:srgbClr val="0057B8"/>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35560" rIns="35560" bIns="35560" numCol="1" spcCol="1270" anchor="ctr" anchorCtr="0">
          <a:noAutofit/>
        </a:bodyPr>
        <a:lstStyle/>
        <a:p>
          <a:pPr marL="91440" lvl="1" indent="-91440" algn="l" defTabSz="2489200">
            <a:lnSpc>
              <a:spcPct val="90000"/>
            </a:lnSpc>
            <a:spcBef>
              <a:spcPct val="0"/>
            </a:spcBef>
            <a:spcAft>
              <a:spcPct val="15000"/>
            </a:spcAft>
            <a:buChar char="•"/>
          </a:pPr>
          <a:endParaRPr lang="en-US" sz="5600" kern="1200"/>
        </a:p>
      </dsp:txBody>
      <dsp:txXfrm>
        <a:off x="2740710" y="2659295"/>
        <a:ext cx="1044357" cy="857261"/>
      </dsp:txXfrm>
    </dsp:sp>
    <dsp:sp modelId="{E18F7351-CE18-4942-AAF2-45937D8ABCC1}">
      <dsp:nvSpPr>
        <dsp:cNvPr id="0" name=""/>
        <dsp:cNvSpPr/>
      </dsp:nvSpPr>
      <dsp:spPr>
        <a:xfrm>
          <a:off x="0" y="2516075"/>
          <a:ext cx="2640687" cy="1143015"/>
        </a:xfrm>
        <a:prstGeom prst="roundRect">
          <a:avLst/>
        </a:prstGeom>
        <a:blipFill dpi="0" rotWithShape="0">
          <a:blip xmlns:r="http://schemas.openxmlformats.org/officeDocument/2006/relationships" r:embed="rId5">
            <a:alphaModFix amt="63000"/>
            <a:extLst>
              <a:ext uri="{BEBA8EAE-BF5A-486C-A8C5-ECC9F3942E4B}">
                <a14:imgProps xmlns:a14="http://schemas.microsoft.com/office/drawing/2010/main">
                  <a14:imgLayer r:embed="rId6">
                    <a14:imgEffect>
                      <a14:saturation sat="33000"/>
                    </a14:imgEffect>
                  </a14:imgLayer>
                </a14:imgProps>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ClrTx/>
            <a:buSzTx/>
            <a:buFontTx/>
            <a:buNone/>
          </a:pPr>
          <a:r>
            <a:rPr lang="en-US" sz="2000" b="1" kern="1200">
              <a:solidFill>
                <a:schemeClr val="bg1"/>
              </a:solidFill>
              <a:effectLst>
                <a:outerShdw blurRad="38100" dist="38100" dir="2700000" algn="tl">
                  <a:srgbClr val="000000">
                    <a:alpha val="67000"/>
                  </a:srgbClr>
                </a:outerShdw>
              </a:effectLst>
              <a:latin typeface="Calibri" panose="020F0502020204030204" pitchFamily="34" charset="0"/>
              <a:cs typeface="Calibri" panose="020F0502020204030204" pitchFamily="34" charset="0"/>
            </a:rPr>
            <a:t>BP Deepwater Horizon</a:t>
          </a:r>
          <a:endParaRPr lang="en-US" sz="2000" b="1" kern="12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55797" y="2571872"/>
        <a:ext cx="2529093" cy="1031421"/>
      </dsp:txXfrm>
    </dsp:sp>
    <dsp:sp modelId="{2B1E0973-937E-4A60-8270-9B98D6F891B4}">
      <dsp:nvSpPr>
        <dsp:cNvPr id="0" name=""/>
        <dsp:cNvSpPr/>
      </dsp:nvSpPr>
      <dsp:spPr>
        <a:xfrm>
          <a:off x="2740710" y="3773735"/>
          <a:ext cx="1472988" cy="1143015"/>
        </a:xfrm>
        <a:prstGeom prst="rightArrow">
          <a:avLst>
            <a:gd name="adj1" fmla="val 75000"/>
            <a:gd name="adj2" fmla="val 50000"/>
          </a:avLst>
        </a:prstGeom>
        <a:solidFill>
          <a:srgbClr val="0057B8"/>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35560" rIns="35560" bIns="35560" numCol="1" spcCol="1270" anchor="ctr" anchorCtr="0">
          <a:noAutofit/>
        </a:bodyPr>
        <a:lstStyle/>
        <a:p>
          <a:pPr marL="91440" lvl="1" indent="-91440" algn="l" defTabSz="2489200">
            <a:lnSpc>
              <a:spcPct val="90000"/>
            </a:lnSpc>
            <a:spcBef>
              <a:spcPct val="0"/>
            </a:spcBef>
            <a:spcAft>
              <a:spcPct val="15000"/>
            </a:spcAft>
            <a:buChar char="•"/>
          </a:pPr>
          <a:endParaRPr lang="en-US" sz="5600" kern="1200"/>
        </a:p>
      </dsp:txBody>
      <dsp:txXfrm>
        <a:off x="2740710" y="3916612"/>
        <a:ext cx="1044357" cy="857261"/>
      </dsp:txXfrm>
    </dsp:sp>
    <dsp:sp modelId="{326BCC6C-EF59-4594-A05D-E6ABF70F3F72}">
      <dsp:nvSpPr>
        <dsp:cNvPr id="0" name=""/>
        <dsp:cNvSpPr/>
      </dsp:nvSpPr>
      <dsp:spPr>
        <a:xfrm>
          <a:off x="0" y="3773392"/>
          <a:ext cx="2640687" cy="1143015"/>
        </a:xfrm>
        <a:prstGeom prst="roundRect">
          <a:avLst/>
        </a:prstGeom>
        <a:blipFill dpi="0" rotWithShape="0">
          <a:blip xmlns:r="http://schemas.openxmlformats.org/officeDocument/2006/relationships" r:embed="rId7">
            <a:alphaModFix amt="59000"/>
            <a:extLst>
              <a:ext uri="{BEBA8EAE-BF5A-486C-A8C5-ECC9F3942E4B}">
                <a14:imgProps xmlns:a14="http://schemas.microsoft.com/office/drawing/2010/main">
                  <a14:imgLayer r:embed="rId8">
                    <a14:imgEffect>
                      <a14:saturation sat="33000"/>
                    </a14:imgEffect>
                  </a14:imgLayer>
                </a14:imgProps>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ClrTx/>
            <a:buSzTx/>
            <a:buFontTx/>
            <a:buNone/>
          </a:pPr>
          <a:r>
            <a:rPr lang="en-US" sz="2000" b="1" kern="1200">
              <a:solidFill>
                <a:schemeClr val="bg1"/>
              </a:solidFill>
              <a:effectLst>
                <a:outerShdw blurRad="38100" dist="38100" dir="2700000" algn="tl">
                  <a:srgbClr val="000000">
                    <a:alpha val="67000"/>
                  </a:srgbClr>
                </a:outerShdw>
              </a:effectLst>
              <a:latin typeface="Calibri" panose="020F0502020204030204" pitchFamily="34" charset="0"/>
              <a:cs typeface="Calibri" panose="020F0502020204030204" pitchFamily="34" charset="0"/>
            </a:rPr>
            <a:t>3 Mile Island</a:t>
          </a:r>
          <a:endParaRPr lang="en-US" sz="2000" b="1" kern="12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55797" y="3829189"/>
        <a:ext cx="2529093" cy="10314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5B291-B88B-5C43-BE35-BA22B37D0993}"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90F65-4A9B-C844-B305-6A1542F3CBE2}" type="slidenum">
              <a:rPr lang="en-US" smtClean="0"/>
              <a:t>‹#›</a:t>
            </a:fld>
            <a:endParaRPr lang="en-US"/>
          </a:p>
        </p:txBody>
      </p:sp>
    </p:spTree>
    <p:extLst>
      <p:ext uri="{BB962C8B-B14F-4D97-AF65-F5344CB8AC3E}">
        <p14:creationId xmlns:p14="http://schemas.microsoft.com/office/powerpoint/2010/main" val="247549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40E85D-D05B-8046-9970-BE4352677B91}" type="slidenum">
              <a:rPr lang="en-US" smtClean="0"/>
              <a:t>3</a:t>
            </a:fld>
            <a:endParaRPr lang="en-US"/>
          </a:p>
        </p:txBody>
      </p:sp>
    </p:spTree>
    <p:extLst>
      <p:ext uri="{BB962C8B-B14F-4D97-AF65-F5344CB8AC3E}">
        <p14:creationId xmlns:p14="http://schemas.microsoft.com/office/powerpoint/2010/main" val="3503791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9F33C-E386-61A1-B533-FE675E33A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7D37E-7CEE-C23C-BD6E-7D981C9363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E571D-07D9-B0D8-CDDB-886D95EDA1C7}"/>
              </a:ext>
            </a:extLst>
          </p:cNvPr>
          <p:cNvSpPr>
            <a:spLocks noGrp="1"/>
          </p:cNvSpPr>
          <p:nvPr>
            <p:ph type="body" idx="1"/>
          </p:nvPr>
        </p:nvSpPr>
        <p:spPr/>
        <p:txBody>
          <a:bodyPr/>
          <a:lstStyle/>
          <a:p>
            <a:r>
              <a:rPr lang="en-US"/>
              <a:t> (50+</a:t>
            </a:r>
          </a:p>
          <a:p>
            <a:endParaRPr lang="en-US"/>
          </a:p>
        </p:txBody>
      </p:sp>
      <p:sp>
        <p:nvSpPr>
          <p:cNvPr id="4" name="Slide Number Placeholder 3">
            <a:extLst>
              <a:ext uri="{FF2B5EF4-FFF2-40B4-BE49-F238E27FC236}">
                <a16:creationId xmlns:a16="http://schemas.microsoft.com/office/drawing/2014/main" id="{56BC45A8-835E-F7F2-4E7D-08603E60F3FB}"/>
              </a:ext>
            </a:extLst>
          </p:cNvPr>
          <p:cNvSpPr>
            <a:spLocks noGrp="1"/>
          </p:cNvSpPr>
          <p:nvPr>
            <p:ph type="sldNum" sz="quarter" idx="5"/>
          </p:nvPr>
        </p:nvSpPr>
        <p:spPr/>
        <p:txBody>
          <a:bodyPr/>
          <a:lstStyle/>
          <a:p>
            <a:fld id="{C259F46A-6474-904B-9BAB-76EBB45C4499}" type="slidenum">
              <a:rPr lang="en-US" smtClean="0"/>
              <a:t>22</a:t>
            </a:fld>
            <a:endParaRPr lang="en-US"/>
          </a:p>
        </p:txBody>
      </p:sp>
    </p:spTree>
    <p:extLst>
      <p:ext uri="{BB962C8B-B14F-4D97-AF65-F5344CB8AC3E}">
        <p14:creationId xmlns:p14="http://schemas.microsoft.com/office/powerpoint/2010/main" val="768384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BC2A9-024F-5173-4BBB-02FD9AF02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4812FB-CFC7-97C7-38AF-C5844202E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45D92-8A12-A588-A92E-A9A88DCFCB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920082-E44B-C0CF-F1FA-C5832AEFF143}"/>
              </a:ext>
            </a:extLst>
          </p:cNvPr>
          <p:cNvSpPr>
            <a:spLocks noGrp="1"/>
          </p:cNvSpPr>
          <p:nvPr>
            <p:ph type="sldNum" sz="quarter" idx="5"/>
          </p:nvPr>
        </p:nvSpPr>
        <p:spPr/>
        <p:txBody>
          <a:bodyPr/>
          <a:lstStyle/>
          <a:p>
            <a:fld id="{8840E85D-D05B-8046-9970-BE4352677B91}" type="slidenum">
              <a:rPr lang="en-US" smtClean="0"/>
              <a:t>23</a:t>
            </a:fld>
            <a:endParaRPr lang="en-US"/>
          </a:p>
        </p:txBody>
      </p:sp>
    </p:spTree>
    <p:extLst>
      <p:ext uri="{BB962C8B-B14F-4D97-AF65-F5344CB8AC3E}">
        <p14:creationId xmlns:p14="http://schemas.microsoft.com/office/powerpoint/2010/main" val="3783964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ACC8E-4B2C-9300-8942-A37721322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EE4C4-66EB-4454-D8A8-9C00B76A1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1E278-DD35-EE23-E7C1-5AA748C11B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E7112F-9771-29A5-3C0F-9D13CD204E11}"/>
              </a:ext>
            </a:extLst>
          </p:cNvPr>
          <p:cNvSpPr>
            <a:spLocks noGrp="1"/>
          </p:cNvSpPr>
          <p:nvPr>
            <p:ph type="sldNum" sz="quarter" idx="5"/>
          </p:nvPr>
        </p:nvSpPr>
        <p:spPr/>
        <p:txBody>
          <a:bodyPr/>
          <a:lstStyle/>
          <a:p>
            <a:fld id="{8840E85D-D05B-8046-9970-BE4352677B91}" type="slidenum">
              <a:rPr lang="en-US" smtClean="0"/>
              <a:t>24</a:t>
            </a:fld>
            <a:endParaRPr lang="en-US"/>
          </a:p>
        </p:txBody>
      </p:sp>
    </p:spTree>
    <p:extLst>
      <p:ext uri="{BB962C8B-B14F-4D97-AF65-F5344CB8AC3E}">
        <p14:creationId xmlns:p14="http://schemas.microsoft.com/office/powerpoint/2010/main" val="376885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D0408-55DF-72B2-159F-FFC3A78DF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8ED5E-D5D1-74F0-DCC0-9098ED1BA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7855E-C577-F764-1F37-0690A43F44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64D102-709F-2CE8-38CF-919F5F83F35F}"/>
              </a:ext>
            </a:extLst>
          </p:cNvPr>
          <p:cNvSpPr>
            <a:spLocks noGrp="1"/>
          </p:cNvSpPr>
          <p:nvPr>
            <p:ph type="sldNum" sz="quarter" idx="5"/>
          </p:nvPr>
        </p:nvSpPr>
        <p:spPr/>
        <p:txBody>
          <a:bodyPr/>
          <a:lstStyle/>
          <a:p>
            <a:fld id="{8840E85D-D05B-8046-9970-BE4352677B91}" type="slidenum">
              <a:rPr lang="en-US" smtClean="0"/>
              <a:t>25</a:t>
            </a:fld>
            <a:endParaRPr lang="en-US"/>
          </a:p>
        </p:txBody>
      </p:sp>
    </p:spTree>
    <p:extLst>
      <p:ext uri="{BB962C8B-B14F-4D97-AF65-F5344CB8AC3E}">
        <p14:creationId xmlns:p14="http://schemas.microsoft.com/office/powerpoint/2010/main" val="536888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40E85D-D05B-8046-9970-BE4352677B91}" type="slidenum">
              <a:rPr lang="en-US" smtClean="0"/>
              <a:t>26</a:t>
            </a:fld>
            <a:endParaRPr lang="en-US"/>
          </a:p>
        </p:txBody>
      </p:sp>
    </p:spTree>
    <p:extLst>
      <p:ext uri="{BB962C8B-B14F-4D97-AF65-F5344CB8AC3E}">
        <p14:creationId xmlns:p14="http://schemas.microsoft.com/office/powerpoint/2010/main" val="3812235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05A4D-B5A9-9E8A-F0B2-EEC21B7AE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A586C-351E-2BA2-61F6-8BFEAA288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4EC15-EF60-11BB-44B6-F62ADDF42B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4CFC31-B1EC-DAEA-569D-3467D770BE59}"/>
              </a:ext>
            </a:extLst>
          </p:cNvPr>
          <p:cNvSpPr>
            <a:spLocks noGrp="1"/>
          </p:cNvSpPr>
          <p:nvPr>
            <p:ph type="sldNum" sz="quarter" idx="5"/>
          </p:nvPr>
        </p:nvSpPr>
        <p:spPr/>
        <p:txBody>
          <a:bodyPr/>
          <a:lstStyle/>
          <a:p>
            <a:fld id="{8840E85D-D05B-8046-9970-BE4352677B91}" type="slidenum">
              <a:rPr lang="en-US" smtClean="0"/>
              <a:t>27</a:t>
            </a:fld>
            <a:endParaRPr lang="en-US"/>
          </a:p>
        </p:txBody>
      </p:sp>
    </p:spTree>
    <p:extLst>
      <p:ext uri="{BB962C8B-B14F-4D97-AF65-F5344CB8AC3E}">
        <p14:creationId xmlns:p14="http://schemas.microsoft.com/office/powerpoint/2010/main" val="319473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74985-4FEB-A85F-02E7-73F83E2F2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FEA93-A424-366D-221A-DF362E63A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97C3E-AE0A-5321-5E8E-B493BE9BDC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1928EB-4A1E-222E-59BE-84F772572EFC}"/>
              </a:ext>
            </a:extLst>
          </p:cNvPr>
          <p:cNvSpPr>
            <a:spLocks noGrp="1"/>
          </p:cNvSpPr>
          <p:nvPr>
            <p:ph type="sldNum" sz="quarter" idx="5"/>
          </p:nvPr>
        </p:nvSpPr>
        <p:spPr/>
        <p:txBody>
          <a:bodyPr/>
          <a:lstStyle/>
          <a:p>
            <a:fld id="{2C990F65-4A9B-C844-B305-6A1542F3CBE2}" type="slidenum">
              <a:rPr lang="en-US" smtClean="0"/>
              <a:t>38</a:t>
            </a:fld>
            <a:endParaRPr lang="en-US"/>
          </a:p>
        </p:txBody>
      </p:sp>
    </p:spTree>
    <p:extLst>
      <p:ext uri="{BB962C8B-B14F-4D97-AF65-F5344CB8AC3E}">
        <p14:creationId xmlns:p14="http://schemas.microsoft.com/office/powerpoint/2010/main" val="1140797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90F65-4A9B-C844-B305-6A1542F3CBE2}" type="slidenum">
              <a:rPr lang="en-US" smtClean="0"/>
              <a:t>39</a:t>
            </a:fld>
            <a:endParaRPr lang="en-US"/>
          </a:p>
        </p:txBody>
      </p:sp>
    </p:spTree>
    <p:extLst>
      <p:ext uri="{BB962C8B-B14F-4D97-AF65-F5344CB8AC3E}">
        <p14:creationId xmlns:p14="http://schemas.microsoft.com/office/powerpoint/2010/main" val="2004831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86992-E146-C7D3-F5D0-65CE1276B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C4341-9CBC-B305-C014-34C5B8D61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8A67F-8906-9809-F20A-17DC7063E0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90C810-A396-DA83-2ABA-F23822C4F8AA}"/>
              </a:ext>
            </a:extLst>
          </p:cNvPr>
          <p:cNvSpPr>
            <a:spLocks noGrp="1"/>
          </p:cNvSpPr>
          <p:nvPr>
            <p:ph type="sldNum" sz="quarter" idx="5"/>
          </p:nvPr>
        </p:nvSpPr>
        <p:spPr/>
        <p:txBody>
          <a:bodyPr/>
          <a:lstStyle/>
          <a:p>
            <a:fld id="{2C990F65-4A9B-C844-B305-6A1542F3CBE2}" type="slidenum">
              <a:rPr lang="en-US" smtClean="0"/>
              <a:t>40</a:t>
            </a:fld>
            <a:endParaRPr lang="en-US"/>
          </a:p>
        </p:txBody>
      </p:sp>
    </p:spTree>
    <p:extLst>
      <p:ext uri="{BB962C8B-B14F-4D97-AF65-F5344CB8AC3E}">
        <p14:creationId xmlns:p14="http://schemas.microsoft.com/office/powerpoint/2010/main" val="3537750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6D0EE-0F16-8315-3C2A-9D32DEEA8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97D4-9C6A-DB98-3C5F-212121BF7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7ED45-9461-5C6E-8061-1286065CCB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E54AD4-069B-8BE2-83A8-8FD0930F7447}"/>
              </a:ext>
            </a:extLst>
          </p:cNvPr>
          <p:cNvSpPr>
            <a:spLocks noGrp="1"/>
          </p:cNvSpPr>
          <p:nvPr>
            <p:ph type="sldNum" sz="quarter" idx="5"/>
          </p:nvPr>
        </p:nvSpPr>
        <p:spPr/>
        <p:txBody>
          <a:bodyPr/>
          <a:lstStyle/>
          <a:p>
            <a:fld id="{2C990F65-4A9B-C844-B305-6A1542F3CBE2}" type="slidenum">
              <a:rPr lang="en-US" smtClean="0"/>
              <a:t>42</a:t>
            </a:fld>
            <a:endParaRPr lang="en-US"/>
          </a:p>
        </p:txBody>
      </p:sp>
    </p:spTree>
    <p:extLst>
      <p:ext uri="{BB962C8B-B14F-4D97-AF65-F5344CB8AC3E}">
        <p14:creationId xmlns:p14="http://schemas.microsoft.com/office/powerpoint/2010/main" val="375240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73A37-888F-9516-9233-2C890E8AE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E5C41-E06A-3F95-A173-6FC2D8693F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4631F-EDF1-5EE7-A4B0-36E9E89580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8E9EA0-AED8-65DD-1C8E-341C5762A971}"/>
              </a:ext>
            </a:extLst>
          </p:cNvPr>
          <p:cNvSpPr>
            <a:spLocks noGrp="1"/>
          </p:cNvSpPr>
          <p:nvPr>
            <p:ph type="sldNum" sz="quarter" idx="5"/>
          </p:nvPr>
        </p:nvSpPr>
        <p:spPr/>
        <p:txBody>
          <a:bodyPr/>
          <a:lstStyle/>
          <a:p>
            <a:fld id="{8840E85D-D05B-8046-9970-BE4352677B91}" type="slidenum">
              <a:rPr lang="en-US" smtClean="0"/>
              <a:t>9</a:t>
            </a:fld>
            <a:endParaRPr lang="en-US"/>
          </a:p>
        </p:txBody>
      </p:sp>
    </p:spTree>
    <p:extLst>
      <p:ext uri="{BB962C8B-B14F-4D97-AF65-F5344CB8AC3E}">
        <p14:creationId xmlns:p14="http://schemas.microsoft.com/office/powerpoint/2010/main" val="3097522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43F28-F559-59E9-FBB0-529A4BEA6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A94F8-C9B7-CB7D-3D28-944FEB1A3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BC200-F90E-FB30-AA1A-9E30254858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81FFF7-8FF5-C37C-70BF-ACB81EF6AF67}"/>
              </a:ext>
            </a:extLst>
          </p:cNvPr>
          <p:cNvSpPr>
            <a:spLocks noGrp="1"/>
          </p:cNvSpPr>
          <p:nvPr>
            <p:ph type="sldNum" sz="quarter" idx="5"/>
          </p:nvPr>
        </p:nvSpPr>
        <p:spPr/>
        <p:txBody>
          <a:bodyPr/>
          <a:lstStyle/>
          <a:p>
            <a:fld id="{2C990F65-4A9B-C844-B305-6A1542F3CBE2}" type="slidenum">
              <a:rPr lang="en-US" smtClean="0"/>
              <a:t>52</a:t>
            </a:fld>
            <a:endParaRPr lang="en-US"/>
          </a:p>
        </p:txBody>
      </p:sp>
    </p:spTree>
    <p:extLst>
      <p:ext uri="{BB962C8B-B14F-4D97-AF65-F5344CB8AC3E}">
        <p14:creationId xmlns:p14="http://schemas.microsoft.com/office/powerpoint/2010/main" val="425948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512B-9635-3D04-1108-B00804C18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044E5-AFED-6415-5EF4-E3B6258EC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9173D-012D-5873-FDB1-FE74E08E5E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AB8FF0-795F-F130-D2EC-D53D27185F5D}"/>
              </a:ext>
            </a:extLst>
          </p:cNvPr>
          <p:cNvSpPr>
            <a:spLocks noGrp="1"/>
          </p:cNvSpPr>
          <p:nvPr>
            <p:ph type="sldNum" sz="quarter" idx="5"/>
          </p:nvPr>
        </p:nvSpPr>
        <p:spPr/>
        <p:txBody>
          <a:bodyPr/>
          <a:lstStyle/>
          <a:p>
            <a:fld id="{2C990F65-4A9B-C844-B305-6A1542F3CBE2}" type="slidenum">
              <a:rPr lang="en-US" smtClean="0"/>
              <a:t>53</a:t>
            </a:fld>
            <a:endParaRPr lang="en-US"/>
          </a:p>
        </p:txBody>
      </p:sp>
    </p:spTree>
    <p:extLst>
      <p:ext uri="{BB962C8B-B14F-4D97-AF65-F5344CB8AC3E}">
        <p14:creationId xmlns:p14="http://schemas.microsoft.com/office/powerpoint/2010/main" val="103534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D9B8-B87C-E196-2BFB-460E00A00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D385A-6711-B683-060A-D87F07BF3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A87FF-B2C8-96DE-D320-9BB04108D1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74D2D6-19FD-09FE-C3A8-ABCB6642526B}"/>
              </a:ext>
            </a:extLst>
          </p:cNvPr>
          <p:cNvSpPr>
            <a:spLocks noGrp="1"/>
          </p:cNvSpPr>
          <p:nvPr>
            <p:ph type="sldNum" sz="quarter" idx="5"/>
          </p:nvPr>
        </p:nvSpPr>
        <p:spPr/>
        <p:txBody>
          <a:bodyPr/>
          <a:lstStyle/>
          <a:p>
            <a:fld id="{2C990F65-4A9B-C844-B305-6A1542F3CBE2}" type="slidenum">
              <a:rPr lang="en-US" smtClean="0"/>
              <a:t>54</a:t>
            </a:fld>
            <a:endParaRPr lang="en-US"/>
          </a:p>
        </p:txBody>
      </p:sp>
    </p:spTree>
    <p:extLst>
      <p:ext uri="{BB962C8B-B14F-4D97-AF65-F5344CB8AC3E}">
        <p14:creationId xmlns:p14="http://schemas.microsoft.com/office/powerpoint/2010/main" val="2521668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37826-A004-24E8-608F-27158BA2C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0280D-5AAE-5C24-CA28-1DDB5DE24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9331A-8959-E5CF-91EE-FE1574A443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285DC8-8004-2BBD-951A-1858871A169D}"/>
              </a:ext>
            </a:extLst>
          </p:cNvPr>
          <p:cNvSpPr>
            <a:spLocks noGrp="1"/>
          </p:cNvSpPr>
          <p:nvPr>
            <p:ph type="sldNum" sz="quarter" idx="5"/>
          </p:nvPr>
        </p:nvSpPr>
        <p:spPr/>
        <p:txBody>
          <a:bodyPr/>
          <a:lstStyle/>
          <a:p>
            <a:fld id="{2C990F65-4A9B-C844-B305-6A1542F3CBE2}" type="slidenum">
              <a:rPr lang="en-US" smtClean="0"/>
              <a:t>55</a:t>
            </a:fld>
            <a:endParaRPr lang="en-US"/>
          </a:p>
        </p:txBody>
      </p:sp>
    </p:spTree>
    <p:extLst>
      <p:ext uri="{BB962C8B-B14F-4D97-AF65-F5344CB8AC3E}">
        <p14:creationId xmlns:p14="http://schemas.microsoft.com/office/powerpoint/2010/main" val="2653719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FCA5C-6096-2A60-709E-67C5CD842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D4A15-1A81-A3A2-FD87-8D239559D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79980-A3A6-FBEE-3428-32D6CF2DA6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2C1CC7-5DD6-43FF-3BEF-C8228F4FEA38}"/>
              </a:ext>
            </a:extLst>
          </p:cNvPr>
          <p:cNvSpPr>
            <a:spLocks noGrp="1"/>
          </p:cNvSpPr>
          <p:nvPr>
            <p:ph type="sldNum" sz="quarter" idx="5"/>
          </p:nvPr>
        </p:nvSpPr>
        <p:spPr/>
        <p:txBody>
          <a:bodyPr/>
          <a:lstStyle/>
          <a:p>
            <a:fld id="{2C990F65-4A9B-C844-B305-6A1542F3CBE2}" type="slidenum">
              <a:rPr lang="en-US" smtClean="0"/>
              <a:t>56</a:t>
            </a:fld>
            <a:endParaRPr lang="en-US"/>
          </a:p>
        </p:txBody>
      </p:sp>
    </p:spTree>
    <p:extLst>
      <p:ext uri="{BB962C8B-B14F-4D97-AF65-F5344CB8AC3E}">
        <p14:creationId xmlns:p14="http://schemas.microsoft.com/office/powerpoint/2010/main" val="4285626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D62B3-D1F0-B5F3-E7C1-767238A44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88518-AD0C-425A-5CCA-3FBBDECC0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8AA17-07BA-4EFE-521B-133064BE90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4C23D7-E42D-C173-04E9-08B2D32F2AAE}"/>
              </a:ext>
            </a:extLst>
          </p:cNvPr>
          <p:cNvSpPr>
            <a:spLocks noGrp="1"/>
          </p:cNvSpPr>
          <p:nvPr>
            <p:ph type="sldNum" sz="quarter" idx="5"/>
          </p:nvPr>
        </p:nvSpPr>
        <p:spPr/>
        <p:txBody>
          <a:bodyPr/>
          <a:lstStyle/>
          <a:p>
            <a:fld id="{2C990F65-4A9B-C844-B305-6A1542F3CBE2}" type="slidenum">
              <a:rPr lang="en-US" smtClean="0"/>
              <a:t>62</a:t>
            </a:fld>
            <a:endParaRPr lang="en-US"/>
          </a:p>
        </p:txBody>
      </p:sp>
    </p:spTree>
    <p:extLst>
      <p:ext uri="{BB962C8B-B14F-4D97-AF65-F5344CB8AC3E}">
        <p14:creationId xmlns:p14="http://schemas.microsoft.com/office/powerpoint/2010/main" val="323021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33EE5-4FCE-2C55-CA98-72A98C9C4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E5CA7-721A-F28F-CE43-A63FB3421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25D25-6F52-8710-152D-8F44AEAB31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428489-EC07-E7D2-4CBE-FADF89E4B1D3}"/>
              </a:ext>
            </a:extLst>
          </p:cNvPr>
          <p:cNvSpPr>
            <a:spLocks noGrp="1"/>
          </p:cNvSpPr>
          <p:nvPr>
            <p:ph type="sldNum" sz="quarter" idx="5"/>
          </p:nvPr>
        </p:nvSpPr>
        <p:spPr/>
        <p:txBody>
          <a:bodyPr/>
          <a:lstStyle/>
          <a:p>
            <a:fld id="{8840E85D-D05B-8046-9970-BE4352677B91}" type="slidenum">
              <a:rPr lang="en-US" smtClean="0"/>
              <a:t>12</a:t>
            </a:fld>
            <a:endParaRPr lang="en-US"/>
          </a:p>
        </p:txBody>
      </p:sp>
    </p:spTree>
    <p:extLst>
      <p:ext uri="{BB962C8B-B14F-4D97-AF65-F5344CB8AC3E}">
        <p14:creationId xmlns:p14="http://schemas.microsoft.com/office/powerpoint/2010/main" val="2346033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75270-0CE4-B4FD-D8CE-6C19CE86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CBE27-BB0E-95A4-C8BC-0BEC428F5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E992B-AB83-30FC-D76F-A3FDCC8B28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3A5820-A103-ADCE-C66C-1064B003CE44}"/>
              </a:ext>
            </a:extLst>
          </p:cNvPr>
          <p:cNvSpPr>
            <a:spLocks noGrp="1"/>
          </p:cNvSpPr>
          <p:nvPr>
            <p:ph type="sldNum" sz="quarter" idx="5"/>
          </p:nvPr>
        </p:nvSpPr>
        <p:spPr/>
        <p:txBody>
          <a:bodyPr/>
          <a:lstStyle/>
          <a:p>
            <a:fld id="{8840E85D-D05B-8046-9970-BE4352677B91}" type="slidenum">
              <a:rPr lang="en-US" smtClean="0"/>
              <a:t>13</a:t>
            </a:fld>
            <a:endParaRPr lang="en-US"/>
          </a:p>
        </p:txBody>
      </p:sp>
    </p:spTree>
    <p:extLst>
      <p:ext uri="{BB962C8B-B14F-4D97-AF65-F5344CB8AC3E}">
        <p14:creationId xmlns:p14="http://schemas.microsoft.com/office/powerpoint/2010/main" val="97300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46CA9-7A77-CF5D-28F9-DE579DE3A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17A35-CCAC-49F9-1DE1-839D707DA8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D94F6-C5CB-B0D8-B365-C5AF00625A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C27573-05C1-30CF-D6D5-D240EA081D31}"/>
              </a:ext>
            </a:extLst>
          </p:cNvPr>
          <p:cNvSpPr>
            <a:spLocks noGrp="1"/>
          </p:cNvSpPr>
          <p:nvPr>
            <p:ph type="sldNum" sz="quarter" idx="5"/>
          </p:nvPr>
        </p:nvSpPr>
        <p:spPr/>
        <p:txBody>
          <a:bodyPr/>
          <a:lstStyle/>
          <a:p>
            <a:fld id="{8840E85D-D05B-8046-9970-BE4352677B91}" type="slidenum">
              <a:rPr lang="en-US" smtClean="0"/>
              <a:t>16</a:t>
            </a:fld>
            <a:endParaRPr lang="en-US"/>
          </a:p>
        </p:txBody>
      </p:sp>
    </p:spTree>
    <p:extLst>
      <p:ext uri="{BB962C8B-B14F-4D97-AF65-F5344CB8AC3E}">
        <p14:creationId xmlns:p14="http://schemas.microsoft.com/office/powerpoint/2010/main" val="3030903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413A2-72B5-3029-B270-EC8ADFBC2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6DE77-5D7A-AE4A-DE2A-942E12513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76E7A-BB62-53CB-AEF1-6F8340A04B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680C74-D6D3-4CDA-37A1-157010E65903}"/>
              </a:ext>
            </a:extLst>
          </p:cNvPr>
          <p:cNvSpPr>
            <a:spLocks noGrp="1"/>
          </p:cNvSpPr>
          <p:nvPr>
            <p:ph type="sldNum" sz="quarter" idx="5"/>
          </p:nvPr>
        </p:nvSpPr>
        <p:spPr/>
        <p:txBody>
          <a:bodyPr/>
          <a:lstStyle/>
          <a:p>
            <a:fld id="{8840E85D-D05B-8046-9970-BE4352677B91}" type="slidenum">
              <a:rPr lang="en-US" smtClean="0"/>
              <a:t>17</a:t>
            </a:fld>
            <a:endParaRPr lang="en-US"/>
          </a:p>
        </p:txBody>
      </p:sp>
    </p:spTree>
    <p:extLst>
      <p:ext uri="{BB962C8B-B14F-4D97-AF65-F5344CB8AC3E}">
        <p14:creationId xmlns:p14="http://schemas.microsoft.com/office/powerpoint/2010/main" val="345446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59F46A-6474-904B-9BAB-76EBB45C4499}" type="slidenum">
              <a:rPr lang="en-US" smtClean="0"/>
              <a:t>19</a:t>
            </a:fld>
            <a:endParaRPr lang="en-US"/>
          </a:p>
        </p:txBody>
      </p:sp>
    </p:spTree>
    <p:extLst>
      <p:ext uri="{BB962C8B-B14F-4D97-AF65-F5344CB8AC3E}">
        <p14:creationId xmlns:p14="http://schemas.microsoft.com/office/powerpoint/2010/main" val="86070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(50+</a:t>
            </a:r>
          </a:p>
          <a:p>
            <a:endParaRPr lang="en-US"/>
          </a:p>
        </p:txBody>
      </p:sp>
      <p:sp>
        <p:nvSpPr>
          <p:cNvPr id="4" name="Slide Number Placeholder 3"/>
          <p:cNvSpPr>
            <a:spLocks noGrp="1"/>
          </p:cNvSpPr>
          <p:nvPr>
            <p:ph type="sldNum" sz="quarter" idx="5"/>
          </p:nvPr>
        </p:nvSpPr>
        <p:spPr/>
        <p:txBody>
          <a:bodyPr/>
          <a:lstStyle/>
          <a:p>
            <a:fld id="{C259F46A-6474-904B-9BAB-76EBB45C4499}" type="slidenum">
              <a:rPr lang="en-US" smtClean="0"/>
              <a:t>20</a:t>
            </a:fld>
            <a:endParaRPr lang="en-US"/>
          </a:p>
        </p:txBody>
      </p:sp>
    </p:spTree>
    <p:extLst>
      <p:ext uri="{BB962C8B-B14F-4D97-AF65-F5344CB8AC3E}">
        <p14:creationId xmlns:p14="http://schemas.microsoft.com/office/powerpoint/2010/main" val="3150439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Erin </a:t>
            </a:r>
          </a:p>
          <a:p>
            <a:endParaRPr lang="en-US"/>
          </a:p>
        </p:txBody>
      </p:sp>
      <p:sp>
        <p:nvSpPr>
          <p:cNvPr id="4" name="Slide Number Placeholder 3"/>
          <p:cNvSpPr>
            <a:spLocks noGrp="1"/>
          </p:cNvSpPr>
          <p:nvPr>
            <p:ph type="sldNum" sz="quarter" idx="5"/>
          </p:nvPr>
        </p:nvSpPr>
        <p:spPr/>
        <p:txBody>
          <a:bodyPr/>
          <a:lstStyle/>
          <a:p>
            <a:fld id="{814DEE30-9F32-CF4E-8610-51EDD936FF61}" type="slidenum">
              <a:rPr lang="en-US" smtClean="0"/>
              <a:t>21</a:t>
            </a:fld>
            <a:endParaRPr lang="en-US"/>
          </a:p>
        </p:txBody>
      </p:sp>
    </p:spTree>
    <p:extLst>
      <p:ext uri="{BB962C8B-B14F-4D97-AF65-F5344CB8AC3E}">
        <p14:creationId xmlns:p14="http://schemas.microsoft.com/office/powerpoint/2010/main" val="296790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84D6-23D2-F687-DA2F-011993F15C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E50354-E522-7DA0-4E4A-C1A937FBD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7FE182-2CFE-ECF8-B374-EF773C892696}"/>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5" name="Footer Placeholder 4">
            <a:extLst>
              <a:ext uri="{FF2B5EF4-FFF2-40B4-BE49-F238E27FC236}">
                <a16:creationId xmlns:a16="http://schemas.microsoft.com/office/drawing/2014/main" id="{1606D58E-9796-FD64-5C59-E9D0806F9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8B02C-4FEF-EFAE-9EE2-92342A3D5441}"/>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901739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F742-5DCC-555F-1F07-465450EB61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22B762-2DF1-14B1-D7FB-97DD9C06E9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45EF0-266D-AD38-7208-817760C1F180}"/>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5" name="Footer Placeholder 4">
            <a:extLst>
              <a:ext uri="{FF2B5EF4-FFF2-40B4-BE49-F238E27FC236}">
                <a16:creationId xmlns:a16="http://schemas.microsoft.com/office/drawing/2014/main" id="{6CC66C69-496A-6978-A961-F9CBBA394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92C30-E3DB-5EE4-234A-0FC33A292187}"/>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1744890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D41092-4BC3-6D37-D5D0-FD356AA130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87130D-22CC-7D32-6DAB-C7D3E3FCA4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91674-3E27-7A66-23EC-1F7E837548CF}"/>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5" name="Footer Placeholder 4">
            <a:extLst>
              <a:ext uri="{FF2B5EF4-FFF2-40B4-BE49-F238E27FC236}">
                <a16:creationId xmlns:a16="http://schemas.microsoft.com/office/drawing/2014/main" id="{F32F9216-CEB2-014E-8780-96AF6B244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950AC-8F6C-1C78-DCA9-9F35AB627806}"/>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104298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3E67-8154-B064-F5F7-39CFE68F3A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0C0042-B1AD-C650-21A5-A6A1286338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19887-0BDC-45EF-AA13-D66CE135B7B5}"/>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5" name="Footer Placeholder 4">
            <a:extLst>
              <a:ext uri="{FF2B5EF4-FFF2-40B4-BE49-F238E27FC236}">
                <a16:creationId xmlns:a16="http://schemas.microsoft.com/office/drawing/2014/main" id="{45F40F21-4322-4796-1133-EBF964BC5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5519A-916D-15F4-44C7-0CDEEA280F5F}"/>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321149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534C-81B0-08E0-9378-61072EAA3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A79BA0-DE72-D7FF-6EB4-ADA6C87B71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AAEF02-59E3-1D1E-2B73-26C764515A37}"/>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5" name="Footer Placeholder 4">
            <a:extLst>
              <a:ext uri="{FF2B5EF4-FFF2-40B4-BE49-F238E27FC236}">
                <a16:creationId xmlns:a16="http://schemas.microsoft.com/office/drawing/2014/main" id="{791D6473-23BB-8F73-8C25-23FF8408F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DE29D6-46C1-9B2B-0891-56F5D4ACCAE8}"/>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346667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CC0D-8283-1763-2E36-61C58BDF09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AAB3EC-7DD0-A8F8-90D1-EB57ED6C33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EA90B-37AA-1037-524D-9B95EA145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4A447B-656D-DE0F-BB1A-074235B679A5}"/>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6" name="Footer Placeholder 5">
            <a:extLst>
              <a:ext uri="{FF2B5EF4-FFF2-40B4-BE49-F238E27FC236}">
                <a16:creationId xmlns:a16="http://schemas.microsoft.com/office/drawing/2014/main" id="{134FE1BF-8B19-0892-B0E3-95EFD2BEE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51844-80F9-7DB8-11D1-CB2A6B886714}"/>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226346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9A7E-1515-57D8-1FCA-116ABB0375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E9EFD5-6279-D839-22FC-89C26195F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9274B5-A574-5AC8-022A-3A552B1276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B4E83A-CFA7-5036-9DB5-DFEB286A83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82BDD8-252C-05BF-EA6D-921D4CA862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968B48-E95D-611C-58A7-D7EA2D1E6242}"/>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8" name="Footer Placeholder 7">
            <a:extLst>
              <a:ext uri="{FF2B5EF4-FFF2-40B4-BE49-F238E27FC236}">
                <a16:creationId xmlns:a16="http://schemas.microsoft.com/office/drawing/2014/main" id="{68ACC08E-CCD8-6CB6-78F3-3CA1E13D08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E480B3-2DC7-FBBD-38C3-A4792BA1D21F}"/>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245343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B556-79B2-EF66-7A10-AD3D5F513A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A24E69-2CCC-810A-5098-7040117536AC}"/>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4" name="Footer Placeholder 3">
            <a:extLst>
              <a:ext uri="{FF2B5EF4-FFF2-40B4-BE49-F238E27FC236}">
                <a16:creationId xmlns:a16="http://schemas.microsoft.com/office/drawing/2014/main" id="{1E164110-6358-8764-9A93-59AD6E356E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FE775C-A267-DD11-E523-01BB6BABAD5F}"/>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55977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D52E41-4DF4-6F16-E142-D99E9FFA7029}"/>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3" name="Footer Placeholder 2">
            <a:extLst>
              <a:ext uri="{FF2B5EF4-FFF2-40B4-BE49-F238E27FC236}">
                <a16:creationId xmlns:a16="http://schemas.microsoft.com/office/drawing/2014/main" id="{CE2BC50F-AE71-81B2-5A71-8B94004A10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B0221E-B485-6BFF-54D5-FD2484856148}"/>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226719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92AD4-F8F8-A0AB-42D8-9C8EF3A73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B590EF-1A05-10E0-CD16-EBFFA1E494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60A1B-F207-3D5F-3124-24F985ACDE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B3B2D0-069C-DE48-9E6A-8F2058763F78}"/>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6" name="Footer Placeholder 5">
            <a:extLst>
              <a:ext uri="{FF2B5EF4-FFF2-40B4-BE49-F238E27FC236}">
                <a16:creationId xmlns:a16="http://schemas.microsoft.com/office/drawing/2014/main" id="{2B7E559D-CBBE-7A18-A339-060399107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8F69B-A887-82E0-112A-EAADFF576155}"/>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3780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C5FC-8C01-F33A-DE20-897B5D1AE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FCC09E-2934-8466-EE01-2ED05CA0ED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01F9511-8DF5-047F-D04E-0C12967FE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4D4E64-6E12-9E37-A4EF-5E7811EFF9AA}"/>
              </a:ext>
            </a:extLst>
          </p:cNvPr>
          <p:cNvSpPr>
            <a:spLocks noGrp="1"/>
          </p:cNvSpPr>
          <p:nvPr>
            <p:ph type="dt" sz="half" idx="10"/>
          </p:nvPr>
        </p:nvSpPr>
        <p:spPr/>
        <p:txBody>
          <a:bodyPr/>
          <a:lstStyle/>
          <a:p>
            <a:fld id="{2D904D9D-06E7-6A4A-8642-6953CCF94C28}" type="datetimeFigureOut">
              <a:rPr lang="en-US" smtClean="0"/>
              <a:t>11/20/2024</a:t>
            </a:fld>
            <a:endParaRPr lang="en-US"/>
          </a:p>
        </p:txBody>
      </p:sp>
      <p:sp>
        <p:nvSpPr>
          <p:cNvPr id="6" name="Footer Placeholder 5">
            <a:extLst>
              <a:ext uri="{FF2B5EF4-FFF2-40B4-BE49-F238E27FC236}">
                <a16:creationId xmlns:a16="http://schemas.microsoft.com/office/drawing/2014/main" id="{50A379C6-57FC-BD2B-2561-F8196D57C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5388C-9EEB-948A-CF55-A996DF74A240}"/>
              </a:ext>
            </a:extLst>
          </p:cNvPr>
          <p:cNvSpPr>
            <a:spLocks noGrp="1"/>
          </p:cNvSpPr>
          <p:nvPr>
            <p:ph type="sldNum" sz="quarter" idx="12"/>
          </p:nvPr>
        </p:nvSpPr>
        <p:spPr/>
        <p:txBody>
          <a:bodyPr/>
          <a:lstStyle/>
          <a:p>
            <a:fld id="{D7B788CF-6AFC-874F-9775-E68DCA4EB691}" type="slidenum">
              <a:rPr lang="en-US" smtClean="0"/>
              <a:t>‹#›</a:t>
            </a:fld>
            <a:endParaRPr lang="en-US"/>
          </a:p>
        </p:txBody>
      </p:sp>
    </p:spTree>
    <p:extLst>
      <p:ext uri="{BB962C8B-B14F-4D97-AF65-F5344CB8AC3E}">
        <p14:creationId xmlns:p14="http://schemas.microsoft.com/office/powerpoint/2010/main" val="2868195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DF4CF-4499-1C56-2F50-77092FCAA0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42677E-086F-B6D1-0F04-2A1EE3CAE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A31AA-0779-8B16-37D4-918609701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04D9D-06E7-6A4A-8642-6953CCF94C28}" type="datetimeFigureOut">
              <a:rPr lang="en-US" smtClean="0"/>
              <a:t>11/20/2024</a:t>
            </a:fld>
            <a:endParaRPr lang="en-US"/>
          </a:p>
        </p:txBody>
      </p:sp>
      <p:sp>
        <p:nvSpPr>
          <p:cNvPr id="5" name="Footer Placeholder 4">
            <a:extLst>
              <a:ext uri="{FF2B5EF4-FFF2-40B4-BE49-F238E27FC236}">
                <a16:creationId xmlns:a16="http://schemas.microsoft.com/office/drawing/2014/main" id="{27A73EAD-C475-D83D-DF74-853136DB7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A7BEB0-BD2E-E49F-EEFF-60F600551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788CF-6AFC-874F-9775-E68DCA4EB691}" type="slidenum">
              <a:rPr lang="en-US" smtClean="0"/>
              <a:t>‹#›</a:t>
            </a:fld>
            <a:endParaRPr lang="en-US"/>
          </a:p>
        </p:txBody>
      </p:sp>
    </p:spTree>
    <p:extLst>
      <p:ext uri="{BB962C8B-B14F-4D97-AF65-F5344CB8AC3E}">
        <p14:creationId xmlns:p14="http://schemas.microsoft.com/office/powerpoint/2010/main" val="887609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l0PW5gCdTck?feature=oembed" TargetMode="External"/><Relationship Id="rId5" Type="http://schemas.openxmlformats.org/officeDocument/2006/relationships/image" Target="../media/image62.jpe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4.sv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5.png"/><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D21A4B9-21F2-3BC1-15C8-3CEFD89422E0}"/>
              </a:ext>
            </a:extLst>
          </p:cNvPr>
          <p:cNvPicPr>
            <a:picLocks noChangeAspect="1"/>
          </p:cNvPicPr>
          <p:nvPr/>
        </p:nvPicPr>
        <p:blipFill>
          <a:blip r:embed="rId2"/>
          <a:stretch>
            <a:fillRect/>
          </a:stretch>
        </p:blipFill>
        <p:spPr>
          <a:xfrm>
            <a:off x="9017" y="-101600"/>
            <a:ext cx="12354319" cy="6959600"/>
          </a:xfrm>
          <a:prstGeom prst="rect">
            <a:avLst/>
          </a:prstGeom>
        </p:spPr>
      </p:pic>
      <p:sp>
        <p:nvSpPr>
          <p:cNvPr id="6" name="TextBox 5">
            <a:extLst>
              <a:ext uri="{FF2B5EF4-FFF2-40B4-BE49-F238E27FC236}">
                <a16:creationId xmlns:a16="http://schemas.microsoft.com/office/drawing/2014/main" id="{4EC568C9-9F4E-75E7-4F29-2634F9A8772B}"/>
              </a:ext>
            </a:extLst>
          </p:cNvPr>
          <p:cNvSpPr txBox="1"/>
          <p:nvPr/>
        </p:nvSpPr>
        <p:spPr>
          <a:xfrm>
            <a:off x="174733" y="3077010"/>
            <a:ext cx="9488250" cy="2185214"/>
          </a:xfrm>
          <a:prstGeom prst="rect">
            <a:avLst/>
          </a:prstGeom>
          <a:noFill/>
        </p:spPr>
        <p:txBody>
          <a:bodyPr wrap="square" rtlCol="0">
            <a:spAutoFit/>
          </a:bodyPr>
          <a:lstStyle/>
          <a:p>
            <a:endPar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The Respectful Workplace Initiative:</a:t>
            </a:r>
          </a:p>
          <a:p>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Solutions for workforce diversity and retention in Oregon’s construction industry</a:t>
            </a:r>
          </a:p>
        </p:txBody>
      </p:sp>
      <p:sp>
        <p:nvSpPr>
          <p:cNvPr id="8" name="TextBox 7">
            <a:extLst>
              <a:ext uri="{FF2B5EF4-FFF2-40B4-BE49-F238E27FC236}">
                <a16:creationId xmlns:a16="http://schemas.microsoft.com/office/drawing/2014/main" id="{C3A25CE4-A890-40FB-176D-949FA2D67F14}"/>
              </a:ext>
            </a:extLst>
          </p:cNvPr>
          <p:cNvSpPr txBox="1"/>
          <p:nvPr/>
        </p:nvSpPr>
        <p:spPr>
          <a:xfrm>
            <a:off x="234528" y="5639126"/>
            <a:ext cx="9368659" cy="707886"/>
          </a:xfrm>
          <a:prstGeom prst="rect">
            <a:avLst/>
          </a:prstGeom>
          <a:noFill/>
        </p:spPr>
        <p:txBody>
          <a:bodyPr wrap="square" lIns="91440" tIns="45720" rIns="91440" bIns="45720" rtlCol="0" anchor="t">
            <a:spAutoFit/>
          </a:bodyPr>
          <a:lstStyle/>
          <a:p>
            <a:r>
              <a:rPr lang="en-US" sz="2000" kern="0" spc="80">
                <a:solidFill>
                  <a:schemeClr val="bg1"/>
                </a:solidFill>
                <a:latin typeface="Lato Regular"/>
                <a:ea typeface="Lato Regular"/>
                <a:cs typeface="Lato Light"/>
              </a:rPr>
              <a:t>ANEW Inclusion Summit </a:t>
            </a:r>
          </a:p>
          <a:p>
            <a:r>
              <a:rPr lang="en-US" sz="2000" kern="0" spc="80">
                <a:solidFill>
                  <a:schemeClr val="bg1"/>
                </a:solidFill>
                <a:latin typeface="Lato Regular"/>
                <a:ea typeface="Lato Regular"/>
                <a:cs typeface="Lato Light"/>
              </a:rPr>
              <a:t>November 21, 2024 | Renton, Washington</a:t>
            </a:r>
          </a:p>
        </p:txBody>
      </p:sp>
      <p:cxnSp>
        <p:nvCxnSpPr>
          <p:cNvPr id="9" name="Straight Connector 8" title="Straight line.">
            <a:extLst>
              <a:ext uri="{FF2B5EF4-FFF2-40B4-BE49-F238E27FC236}">
                <a16:creationId xmlns:a16="http://schemas.microsoft.com/office/drawing/2014/main" id="{29879D3D-6634-6CEE-BBC0-059141ECC52A}"/>
              </a:ext>
            </a:extLst>
          </p:cNvPr>
          <p:cNvCxnSpPr/>
          <p:nvPr/>
        </p:nvCxnSpPr>
        <p:spPr>
          <a:xfrm>
            <a:off x="174733" y="5361343"/>
            <a:ext cx="818259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435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86030-4472-51DD-E0AD-277F340279C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0824C2D-D6AD-BC40-1195-5F12B5159E45}"/>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FC3134-D7AE-3168-3A27-606358175561}"/>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7E240AB-2C51-2ED4-2DE0-19BD697A8765}"/>
              </a:ext>
            </a:extLst>
          </p:cNvPr>
          <p:cNvSpPr txBox="1"/>
          <p:nvPr/>
        </p:nvSpPr>
        <p:spPr>
          <a:xfrm>
            <a:off x="356616"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Women in Construction</a:t>
            </a:r>
          </a:p>
        </p:txBody>
      </p:sp>
      <p:pic>
        <p:nvPicPr>
          <p:cNvPr id="8" name="Picture 7">
            <a:extLst>
              <a:ext uri="{FF2B5EF4-FFF2-40B4-BE49-F238E27FC236}">
                <a16:creationId xmlns:a16="http://schemas.microsoft.com/office/drawing/2014/main" id="{B2294CDA-7C0E-1BB1-CDA0-09798E7FCCBE}"/>
              </a:ext>
            </a:extLst>
          </p:cNvPr>
          <p:cNvPicPr>
            <a:picLocks noChangeAspect="1"/>
          </p:cNvPicPr>
          <p:nvPr/>
        </p:nvPicPr>
        <p:blipFill>
          <a:blip r:embed="rId2"/>
          <a:stretch>
            <a:fillRect/>
          </a:stretch>
        </p:blipFill>
        <p:spPr>
          <a:xfrm>
            <a:off x="10158984" y="146957"/>
            <a:ext cx="1755648" cy="723301"/>
          </a:xfrm>
          <a:prstGeom prst="rect">
            <a:avLst/>
          </a:prstGeom>
        </p:spPr>
      </p:pic>
      <p:pic>
        <p:nvPicPr>
          <p:cNvPr id="3" name="Picture 2">
            <a:extLst>
              <a:ext uri="{FF2B5EF4-FFF2-40B4-BE49-F238E27FC236}">
                <a16:creationId xmlns:a16="http://schemas.microsoft.com/office/drawing/2014/main" id="{D6F7EBF3-BE0A-53E2-29EE-94E7F3A813CC}"/>
              </a:ext>
            </a:extLst>
          </p:cNvPr>
          <p:cNvPicPr>
            <a:picLocks noChangeAspect="1"/>
          </p:cNvPicPr>
          <p:nvPr/>
        </p:nvPicPr>
        <p:blipFill>
          <a:blip r:embed="rId3"/>
          <a:stretch>
            <a:fillRect/>
          </a:stretch>
        </p:blipFill>
        <p:spPr>
          <a:xfrm>
            <a:off x="609314" y="2292626"/>
            <a:ext cx="5585212" cy="3211732"/>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0605C9F-CD6E-8964-D121-CE296E176D8F}"/>
              </a:ext>
            </a:extLst>
          </p:cNvPr>
          <p:cNvPicPr>
            <a:picLocks noChangeAspect="1"/>
          </p:cNvPicPr>
          <p:nvPr/>
        </p:nvPicPr>
        <p:blipFill>
          <a:blip r:embed="rId4"/>
          <a:stretch>
            <a:fillRect/>
          </a:stretch>
        </p:blipFill>
        <p:spPr>
          <a:xfrm>
            <a:off x="6328391" y="2292626"/>
            <a:ext cx="5254295" cy="3217304"/>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6D0DB94-D52F-5E8C-5763-CADED311FE4A}"/>
              </a:ext>
            </a:extLst>
          </p:cNvPr>
          <p:cNvSpPr txBox="1"/>
          <p:nvPr/>
        </p:nvSpPr>
        <p:spPr>
          <a:xfrm>
            <a:off x="609314" y="5972026"/>
            <a:ext cx="6916198" cy="338554"/>
          </a:xfrm>
          <a:prstGeom prst="rect">
            <a:avLst/>
          </a:prstGeom>
          <a:noFill/>
        </p:spPr>
        <p:txBody>
          <a:bodyPr wrap="square" rtlCol="0">
            <a:spAutoFit/>
          </a:bodyPr>
          <a:lstStyle/>
          <a:p>
            <a:r>
              <a:rPr lang="en-US" sz="1600">
                <a:latin typeface="Lato" panose="020F0502020204030203" pitchFamily="34" charset="77"/>
                <a:ea typeface="Noto Serif" panose="02020600060500020200" pitchFamily="18" charset="0"/>
                <a:cs typeface="Noto Serif" panose="02020600060500020200" pitchFamily="18" charset="0"/>
              </a:rPr>
              <a:t>U.S. Bureau of Labor Statistics 2021 data (NCCER, 2022)</a:t>
            </a:r>
            <a:endParaRPr lang="en-US" sz="1600">
              <a:latin typeface="Lato" panose="020F0502020204030203" pitchFamily="34" charset="77"/>
            </a:endParaRPr>
          </a:p>
        </p:txBody>
      </p:sp>
    </p:spTree>
    <p:extLst>
      <p:ext uri="{BB962C8B-B14F-4D97-AF65-F5344CB8AC3E}">
        <p14:creationId xmlns:p14="http://schemas.microsoft.com/office/powerpoint/2010/main" val="518921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4F2DF-4B8E-4524-18DB-534A492F95C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7DA75B6-5913-5E0A-ACDA-BB836B958944}"/>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EB1830-C217-128C-6442-FE049A9ACAAC}"/>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87DCC1-834A-18C8-45CE-DC60B5AC0549}"/>
              </a:ext>
            </a:extLst>
          </p:cNvPr>
          <p:cNvSpPr txBox="1"/>
          <p:nvPr/>
        </p:nvSpPr>
        <p:spPr>
          <a:xfrm>
            <a:off x="356616"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Harassment and Discrimination</a:t>
            </a:r>
          </a:p>
        </p:txBody>
      </p:sp>
      <p:pic>
        <p:nvPicPr>
          <p:cNvPr id="8" name="Picture 7">
            <a:extLst>
              <a:ext uri="{FF2B5EF4-FFF2-40B4-BE49-F238E27FC236}">
                <a16:creationId xmlns:a16="http://schemas.microsoft.com/office/drawing/2014/main" id="{AEDBB021-C038-EAEF-8F08-705A9DDCE448}"/>
              </a:ext>
            </a:extLst>
          </p:cNvPr>
          <p:cNvPicPr>
            <a:picLocks noChangeAspect="1"/>
          </p:cNvPicPr>
          <p:nvPr/>
        </p:nvPicPr>
        <p:blipFill>
          <a:blip r:embed="rId2"/>
          <a:stretch>
            <a:fillRect/>
          </a:stretch>
        </p:blipFill>
        <p:spPr>
          <a:xfrm>
            <a:off x="10158984" y="146957"/>
            <a:ext cx="1755648" cy="723301"/>
          </a:xfrm>
          <a:prstGeom prst="rect">
            <a:avLst/>
          </a:prstGeom>
        </p:spPr>
      </p:pic>
      <p:sp>
        <p:nvSpPr>
          <p:cNvPr id="4" name="Rectangle 3">
            <a:extLst>
              <a:ext uri="{FF2B5EF4-FFF2-40B4-BE49-F238E27FC236}">
                <a16:creationId xmlns:a16="http://schemas.microsoft.com/office/drawing/2014/main" id="{B4B3DFD6-6136-E06A-40A6-62E3DA32AD33}"/>
              </a:ext>
            </a:extLst>
          </p:cNvPr>
          <p:cNvSpPr/>
          <p:nvPr/>
        </p:nvSpPr>
        <p:spPr>
          <a:xfrm>
            <a:off x="1184495" y="2272172"/>
            <a:ext cx="3194589" cy="1133856"/>
          </a:xfrm>
          <a:prstGeom prst="rect">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C000"/>
                </a:solidFill>
                <a:latin typeface="Lato" panose="020F0502020204030203" pitchFamily="34" charset="77"/>
              </a:rPr>
              <a:t>26.5%</a:t>
            </a:r>
          </a:p>
          <a:p>
            <a:pPr algn="ctr"/>
            <a:r>
              <a:rPr lang="en-US">
                <a:latin typeface="Lato" panose="020F0502020204030203" pitchFamily="34" charset="77"/>
              </a:rPr>
              <a:t>Report frequent or constant harassment for being women.</a:t>
            </a:r>
          </a:p>
        </p:txBody>
      </p:sp>
      <p:sp>
        <p:nvSpPr>
          <p:cNvPr id="7" name="Rectangle 6">
            <a:extLst>
              <a:ext uri="{FF2B5EF4-FFF2-40B4-BE49-F238E27FC236}">
                <a16:creationId xmlns:a16="http://schemas.microsoft.com/office/drawing/2014/main" id="{9790DC02-27A5-7973-05CB-1C1DD7888E8E}"/>
              </a:ext>
            </a:extLst>
          </p:cNvPr>
          <p:cNvSpPr/>
          <p:nvPr/>
        </p:nvSpPr>
        <p:spPr>
          <a:xfrm>
            <a:off x="4608127" y="4493543"/>
            <a:ext cx="3194589" cy="1133856"/>
          </a:xfrm>
          <a:prstGeom prst="rect">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C000"/>
                </a:solidFill>
                <a:latin typeface="Lato" panose="020F0502020204030203" pitchFamily="34" charset="77"/>
              </a:rPr>
              <a:t>23.6%</a:t>
            </a:r>
          </a:p>
          <a:p>
            <a:pPr algn="ctr"/>
            <a:r>
              <a:rPr lang="en-US" sz="1900">
                <a:latin typeface="Lato" panose="020F0502020204030203" pitchFamily="34" charset="77"/>
              </a:rPr>
              <a:t>Report frequent or constant sexual harassment.</a:t>
            </a:r>
          </a:p>
        </p:txBody>
      </p:sp>
      <p:sp>
        <p:nvSpPr>
          <p:cNvPr id="9" name="Rectangle 8">
            <a:extLst>
              <a:ext uri="{FF2B5EF4-FFF2-40B4-BE49-F238E27FC236}">
                <a16:creationId xmlns:a16="http://schemas.microsoft.com/office/drawing/2014/main" id="{B5E60D5B-2E84-3C71-DCC3-AE1045A59ADC}"/>
              </a:ext>
            </a:extLst>
          </p:cNvPr>
          <p:cNvSpPr/>
          <p:nvPr/>
        </p:nvSpPr>
        <p:spPr>
          <a:xfrm>
            <a:off x="8031761" y="2272172"/>
            <a:ext cx="3194589" cy="1133856"/>
          </a:xfrm>
          <a:prstGeom prst="rect">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C000"/>
                </a:solidFill>
                <a:latin typeface="Lato" panose="020F0502020204030203" pitchFamily="34" charset="77"/>
              </a:rPr>
              <a:t>21%</a:t>
            </a:r>
          </a:p>
          <a:p>
            <a:pPr algn="ctr"/>
            <a:r>
              <a:rPr lang="en-US">
                <a:latin typeface="Lato" panose="020F0502020204030203" pitchFamily="34" charset="77"/>
              </a:rPr>
              <a:t>Of women of color report frequent or constant racial harassment.</a:t>
            </a:r>
          </a:p>
        </p:txBody>
      </p:sp>
      <p:pic>
        <p:nvPicPr>
          <p:cNvPr id="12" name="Picture 11">
            <a:extLst>
              <a:ext uri="{FF2B5EF4-FFF2-40B4-BE49-F238E27FC236}">
                <a16:creationId xmlns:a16="http://schemas.microsoft.com/office/drawing/2014/main" id="{23DF824B-B5A9-A354-099E-20CF91A28596}"/>
              </a:ext>
            </a:extLst>
          </p:cNvPr>
          <p:cNvPicPr>
            <a:picLocks noChangeAspect="1"/>
          </p:cNvPicPr>
          <p:nvPr/>
        </p:nvPicPr>
        <p:blipFill>
          <a:blip r:embed="rId3"/>
          <a:stretch>
            <a:fillRect/>
          </a:stretch>
        </p:blipFill>
        <p:spPr>
          <a:xfrm>
            <a:off x="1184491" y="3503827"/>
            <a:ext cx="3194591" cy="2123572"/>
          </a:xfrm>
          <a:prstGeom prst="rect">
            <a:avLst/>
          </a:prstGeom>
        </p:spPr>
      </p:pic>
      <p:pic>
        <p:nvPicPr>
          <p:cNvPr id="13" name="Picture 12">
            <a:extLst>
              <a:ext uri="{FF2B5EF4-FFF2-40B4-BE49-F238E27FC236}">
                <a16:creationId xmlns:a16="http://schemas.microsoft.com/office/drawing/2014/main" id="{5CFBC8A9-DFE6-E496-37D8-A0A6CB1123CC}"/>
              </a:ext>
            </a:extLst>
          </p:cNvPr>
          <p:cNvPicPr>
            <a:picLocks noChangeAspect="1"/>
          </p:cNvPicPr>
          <p:nvPr/>
        </p:nvPicPr>
        <p:blipFill>
          <a:blip r:embed="rId4"/>
          <a:stretch>
            <a:fillRect/>
          </a:stretch>
        </p:blipFill>
        <p:spPr>
          <a:xfrm>
            <a:off x="8031761" y="3503827"/>
            <a:ext cx="3194591" cy="2123572"/>
          </a:xfrm>
          <a:prstGeom prst="rect">
            <a:avLst/>
          </a:prstGeom>
        </p:spPr>
      </p:pic>
      <p:pic>
        <p:nvPicPr>
          <p:cNvPr id="14" name="Picture 13">
            <a:extLst>
              <a:ext uri="{FF2B5EF4-FFF2-40B4-BE49-F238E27FC236}">
                <a16:creationId xmlns:a16="http://schemas.microsoft.com/office/drawing/2014/main" id="{3741850C-9366-32B4-CE28-FA24592C516F}"/>
              </a:ext>
            </a:extLst>
          </p:cNvPr>
          <p:cNvPicPr>
            <a:picLocks noChangeAspect="1"/>
          </p:cNvPicPr>
          <p:nvPr/>
        </p:nvPicPr>
        <p:blipFill>
          <a:blip r:embed="rId5"/>
          <a:stretch>
            <a:fillRect/>
          </a:stretch>
        </p:blipFill>
        <p:spPr>
          <a:xfrm>
            <a:off x="4608128" y="2272172"/>
            <a:ext cx="3194589" cy="2123571"/>
          </a:xfrm>
          <a:prstGeom prst="rect">
            <a:avLst/>
          </a:prstGeom>
        </p:spPr>
      </p:pic>
      <p:sp>
        <p:nvSpPr>
          <p:cNvPr id="15" name="TextBox 14">
            <a:extLst>
              <a:ext uri="{FF2B5EF4-FFF2-40B4-BE49-F238E27FC236}">
                <a16:creationId xmlns:a16="http://schemas.microsoft.com/office/drawing/2014/main" id="{0C9D7B8D-84DC-DFE2-DD9C-85724AB8C866}"/>
              </a:ext>
            </a:extLst>
          </p:cNvPr>
          <p:cNvSpPr txBox="1"/>
          <p:nvPr/>
        </p:nvSpPr>
        <p:spPr>
          <a:xfrm>
            <a:off x="1069845" y="5925532"/>
            <a:ext cx="10613705" cy="584775"/>
          </a:xfrm>
          <a:prstGeom prst="rect">
            <a:avLst/>
          </a:prstGeom>
          <a:noFill/>
        </p:spPr>
        <p:txBody>
          <a:bodyPr wrap="square" rtlCol="0">
            <a:spAutoFit/>
          </a:bodyPr>
          <a:lstStyle/>
          <a:p>
            <a:r>
              <a:rPr lang="en-US" sz="1600">
                <a:latin typeface="Lato" panose="020F0502020204030203" pitchFamily="34" charset="77"/>
                <a:ea typeface="Noto Serif" panose="02020600060500020200" pitchFamily="18" charset="0"/>
                <a:cs typeface="Noto Serif" panose="02020600060500020200" pitchFamily="18" charset="0"/>
              </a:rPr>
              <a:t>2021 IWPR Tradeswomen’s Retention and Advancement Survey data</a:t>
            </a:r>
          </a:p>
          <a:p>
            <a:r>
              <a:rPr lang="en-US" sz="1600">
                <a:latin typeface="Lato" panose="020F0502020204030203" pitchFamily="34" charset="77"/>
                <a:ea typeface="Noto Serif" panose="02020600060500020200" pitchFamily="18" charset="0"/>
                <a:cs typeface="Noto Serif" panose="02020600060500020200" pitchFamily="18" charset="0"/>
              </a:rPr>
              <a:t>(Hegewisch &amp; Mefferd, 2021)</a:t>
            </a:r>
          </a:p>
        </p:txBody>
      </p:sp>
    </p:spTree>
    <p:extLst>
      <p:ext uri="{BB962C8B-B14F-4D97-AF65-F5344CB8AC3E}">
        <p14:creationId xmlns:p14="http://schemas.microsoft.com/office/powerpoint/2010/main" val="3553044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FF57C-1239-E713-1DAC-F89DF0D0142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74752E0-0D4F-7363-E497-7AD3C9D0EF9E}"/>
              </a:ext>
            </a:extLst>
          </p:cNvPr>
          <p:cNvPicPr>
            <a:picLocks noChangeAspect="1"/>
          </p:cNvPicPr>
          <p:nvPr/>
        </p:nvPicPr>
        <p:blipFill>
          <a:blip r:embed="rId3">
            <a:alphaModFix amt="40000"/>
          </a:blip>
          <a:stretch>
            <a:fillRect/>
          </a:stretch>
        </p:blipFill>
        <p:spPr>
          <a:xfrm>
            <a:off x="3499497" y="2264604"/>
            <a:ext cx="6727516" cy="6858000"/>
          </a:xfrm>
          <a:prstGeom prst="rect">
            <a:avLst/>
          </a:prstGeom>
        </p:spPr>
      </p:pic>
      <p:sp>
        <p:nvSpPr>
          <p:cNvPr id="9" name="TextBox 8">
            <a:extLst>
              <a:ext uri="{FF2B5EF4-FFF2-40B4-BE49-F238E27FC236}">
                <a16:creationId xmlns:a16="http://schemas.microsoft.com/office/drawing/2014/main" id="{B90F00EA-F181-265F-4E9E-0435BB98D422}"/>
              </a:ext>
            </a:extLst>
          </p:cNvPr>
          <p:cNvSpPr txBox="1"/>
          <p:nvPr/>
        </p:nvSpPr>
        <p:spPr>
          <a:xfrm>
            <a:off x="6403591" y="653167"/>
            <a:ext cx="7235952" cy="584775"/>
          </a:xfrm>
          <a:prstGeom prst="rect">
            <a:avLst/>
          </a:prstGeom>
          <a:noFill/>
        </p:spPr>
        <p:txBody>
          <a:bodyPr wrap="square" lIns="91440" tIns="45720" rIns="91440" bIns="45720" rtlCol="0" anchor="t">
            <a:spAutoFit/>
          </a:bodyPr>
          <a:lstStyle/>
          <a:p>
            <a:r>
              <a:rPr lang="en-US" sz="3200" b="1">
                <a:latin typeface="Lato"/>
                <a:ea typeface="Lato"/>
                <a:cs typeface="Lato"/>
              </a:rPr>
              <a:t>Apprenticeship Retention</a:t>
            </a:r>
          </a:p>
        </p:txBody>
      </p:sp>
      <p:sp>
        <p:nvSpPr>
          <p:cNvPr id="4" name="TextBox 3">
            <a:extLst>
              <a:ext uri="{FF2B5EF4-FFF2-40B4-BE49-F238E27FC236}">
                <a16:creationId xmlns:a16="http://schemas.microsoft.com/office/drawing/2014/main" id="{3093276C-C48B-4E74-D9BE-0615A76C3B82}"/>
              </a:ext>
            </a:extLst>
          </p:cNvPr>
          <p:cNvSpPr txBox="1"/>
          <p:nvPr/>
        </p:nvSpPr>
        <p:spPr>
          <a:xfrm>
            <a:off x="6317094" y="1690062"/>
            <a:ext cx="5285934" cy="3477875"/>
          </a:xfrm>
          <a:prstGeom prst="rect">
            <a:avLst/>
          </a:prstGeom>
          <a:noFill/>
        </p:spPr>
        <p:txBody>
          <a:bodyPr wrap="square" rtlCol="0">
            <a:spAutoFit/>
          </a:bodyPr>
          <a:lstStyle/>
          <a:p>
            <a:pPr marL="342900" indent="-342900">
              <a:buFont typeface="Arial" panose="020B0604020202020204" pitchFamily="34" charset="0"/>
              <a:buChar char="•"/>
            </a:pPr>
            <a:r>
              <a:rPr lang="en-US" sz="2200">
                <a:latin typeface="Noto Serif" panose="02020600060500020200" pitchFamily="18" charset="0"/>
                <a:ea typeface="Noto Serif" panose="02020600060500020200" pitchFamily="18" charset="0"/>
                <a:cs typeface="Noto Serif" panose="02020600060500020200" pitchFamily="18" charset="0"/>
              </a:rPr>
              <a:t>The completion rate for apprentices who started a highway trades apprenticeship in 2014-2015 is </a:t>
            </a:r>
            <a:r>
              <a:rPr lang="en-US" sz="2200" b="1">
                <a:solidFill>
                  <a:srgbClr val="0057B8"/>
                </a:solidFill>
                <a:latin typeface="Noto Serif" panose="02020600060500020200" pitchFamily="18" charset="0"/>
                <a:ea typeface="Noto Serif" panose="02020600060500020200" pitchFamily="18" charset="0"/>
                <a:cs typeface="Noto Serif" panose="02020600060500020200" pitchFamily="18" charset="0"/>
              </a:rPr>
              <a:t>49%</a:t>
            </a:r>
            <a:r>
              <a:rPr lang="en-US" sz="2200">
                <a:latin typeface="Noto Serif" panose="02020600060500020200" pitchFamily="18" charset="0"/>
                <a:ea typeface="Noto Serif" panose="02020600060500020200" pitchFamily="18" charset="0"/>
                <a:cs typeface="Noto Serif" panose="02020600060500020200" pitchFamily="18" charset="0"/>
              </a:rPr>
              <a:t>.</a:t>
            </a:r>
          </a:p>
          <a:p>
            <a:endParaRPr lang="en-US" sz="22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r>
              <a:rPr lang="en-US" sz="2200">
                <a:latin typeface="Noto Serif" panose="02020600060500020200" pitchFamily="18" charset="0"/>
                <a:ea typeface="Noto Serif" panose="02020600060500020200" pitchFamily="18" charset="0"/>
                <a:cs typeface="Noto Serif" panose="02020600060500020200" pitchFamily="18" charset="0"/>
              </a:rPr>
              <a:t>White men complete apprenticeships at a higher rate than all other groups; Black men complete apprenticeships at the lowest rate of all groups.</a:t>
            </a:r>
          </a:p>
        </p:txBody>
      </p:sp>
      <p:sp>
        <p:nvSpPr>
          <p:cNvPr id="8" name="Rectangle 7">
            <a:extLst>
              <a:ext uri="{FF2B5EF4-FFF2-40B4-BE49-F238E27FC236}">
                <a16:creationId xmlns:a16="http://schemas.microsoft.com/office/drawing/2014/main" id="{BBDE8193-3C13-D391-584B-65D84221E650}"/>
              </a:ext>
            </a:extLst>
          </p:cNvPr>
          <p:cNvSpPr/>
          <p:nvPr/>
        </p:nvSpPr>
        <p:spPr>
          <a:xfrm>
            <a:off x="0" y="0"/>
            <a:ext cx="5973702" cy="68580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C686C811-189A-CC9B-6EEA-D9176D754CB9}"/>
              </a:ext>
            </a:extLst>
          </p:cNvPr>
          <p:cNvGraphicFramePr/>
          <p:nvPr/>
        </p:nvGraphicFramePr>
        <p:xfrm>
          <a:off x="119633" y="945102"/>
          <a:ext cx="5734436" cy="460293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A9C088FE-FD48-5BEA-D131-0225579E344D}"/>
              </a:ext>
            </a:extLst>
          </p:cNvPr>
          <p:cNvSpPr txBox="1"/>
          <p:nvPr/>
        </p:nvSpPr>
        <p:spPr>
          <a:xfrm>
            <a:off x="6443658" y="5693604"/>
            <a:ext cx="5285935" cy="584775"/>
          </a:xfrm>
          <a:prstGeom prst="rect">
            <a:avLst/>
          </a:prstGeom>
          <a:noFill/>
        </p:spPr>
        <p:txBody>
          <a:bodyPr wrap="square" rtlCol="0">
            <a:spAutoFit/>
          </a:bodyPr>
          <a:lstStyle/>
          <a:p>
            <a:r>
              <a:rPr lang="en-US" sz="1600">
                <a:latin typeface="Lato" panose="020F0502020204030203" pitchFamily="34" charset="77"/>
                <a:ea typeface="Noto Serif" panose="02020600060500020200" pitchFamily="18" charset="0"/>
                <a:cs typeface="Noto Serif" panose="02020600060500020200" pitchFamily="18" charset="0"/>
              </a:rPr>
              <a:t>2022 Needs Assessment for Oregon’s Highway Trades Apprenticeship (Kelly &amp; Benitez, 2022)</a:t>
            </a:r>
          </a:p>
        </p:txBody>
      </p:sp>
    </p:spTree>
    <p:extLst>
      <p:ext uri="{BB962C8B-B14F-4D97-AF65-F5344CB8AC3E}">
        <p14:creationId xmlns:p14="http://schemas.microsoft.com/office/powerpoint/2010/main" val="314749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A1136-264D-EDD3-8A47-94DA6E60B95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4820FBC-BA3F-3E39-BE64-C5452597A9EE}"/>
              </a:ext>
            </a:extLst>
          </p:cNvPr>
          <p:cNvPicPr>
            <a:picLocks noChangeAspect="1"/>
          </p:cNvPicPr>
          <p:nvPr/>
        </p:nvPicPr>
        <p:blipFill>
          <a:blip r:embed="rId3">
            <a:alphaModFix amt="40000"/>
          </a:blip>
          <a:stretch>
            <a:fillRect/>
          </a:stretch>
        </p:blipFill>
        <p:spPr>
          <a:xfrm>
            <a:off x="3499497" y="2264604"/>
            <a:ext cx="6727516" cy="6858000"/>
          </a:xfrm>
          <a:prstGeom prst="rect">
            <a:avLst/>
          </a:prstGeom>
        </p:spPr>
      </p:pic>
      <p:sp>
        <p:nvSpPr>
          <p:cNvPr id="8" name="Rectangle 7">
            <a:extLst>
              <a:ext uri="{FF2B5EF4-FFF2-40B4-BE49-F238E27FC236}">
                <a16:creationId xmlns:a16="http://schemas.microsoft.com/office/drawing/2014/main" id="{F0EC2F6B-F006-A9EC-AEAB-F5031AC9CA29}"/>
              </a:ext>
            </a:extLst>
          </p:cNvPr>
          <p:cNvSpPr/>
          <p:nvPr/>
        </p:nvSpPr>
        <p:spPr>
          <a:xfrm>
            <a:off x="1" y="0"/>
            <a:ext cx="8031892" cy="68580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73DFC28-CE55-3883-3C4F-5E8941EDB117}"/>
              </a:ext>
            </a:extLst>
          </p:cNvPr>
          <p:cNvSpPr txBox="1"/>
          <p:nvPr/>
        </p:nvSpPr>
        <p:spPr>
          <a:xfrm>
            <a:off x="8272400" y="3560420"/>
            <a:ext cx="3850556" cy="830997"/>
          </a:xfrm>
          <a:prstGeom prst="rect">
            <a:avLst/>
          </a:prstGeom>
          <a:noFill/>
        </p:spPr>
        <p:txBody>
          <a:bodyPr wrap="square" rtlCol="0">
            <a:spAutoFit/>
          </a:bodyPr>
          <a:lstStyle/>
          <a:p>
            <a:r>
              <a:rPr lang="en-US" sz="1600">
                <a:latin typeface="Lato" panose="020F0502020204030203" pitchFamily="34" charset="77"/>
                <a:ea typeface="Noto Serif" panose="02020600060500020200" pitchFamily="18" charset="0"/>
                <a:cs typeface="Noto Serif" panose="02020600060500020200" pitchFamily="18" charset="0"/>
              </a:rPr>
              <a:t>2022 Needs Assessment for Oregon’s Highway Trades Apprenticeship (Kelly &amp; Benitez, 2022)</a:t>
            </a:r>
          </a:p>
        </p:txBody>
      </p:sp>
      <p:sp>
        <p:nvSpPr>
          <p:cNvPr id="2" name="Oval 1">
            <a:extLst>
              <a:ext uri="{FF2B5EF4-FFF2-40B4-BE49-F238E27FC236}">
                <a16:creationId xmlns:a16="http://schemas.microsoft.com/office/drawing/2014/main" id="{EC148B12-D678-B877-B139-5A44BE92F4F2}"/>
              </a:ext>
            </a:extLst>
          </p:cNvPr>
          <p:cNvSpPr/>
          <p:nvPr/>
        </p:nvSpPr>
        <p:spPr>
          <a:xfrm>
            <a:off x="3916542" y="705947"/>
            <a:ext cx="2678174" cy="2591633"/>
          </a:xfrm>
          <a:prstGeom prst="ellipse">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F035E"/>
                </a:solidFill>
                <a:latin typeface="Lato" panose="020F0502020204030203" pitchFamily="34" charset="77"/>
                <a:ea typeface="Noto Serif" panose="02020600060500020200" pitchFamily="18" charset="0"/>
                <a:cs typeface="Noto Serif" panose="02020600060500020200" pitchFamily="18" charset="0"/>
              </a:rPr>
              <a:t>Mistreatment from employer</a:t>
            </a:r>
          </a:p>
        </p:txBody>
      </p:sp>
      <p:sp>
        <p:nvSpPr>
          <p:cNvPr id="3" name="Oval 2">
            <a:extLst>
              <a:ext uri="{FF2B5EF4-FFF2-40B4-BE49-F238E27FC236}">
                <a16:creationId xmlns:a16="http://schemas.microsoft.com/office/drawing/2014/main" id="{17FFB2DD-DA24-A44A-94E0-C948658AA369}"/>
              </a:ext>
            </a:extLst>
          </p:cNvPr>
          <p:cNvSpPr/>
          <p:nvPr/>
        </p:nvSpPr>
        <p:spPr>
          <a:xfrm>
            <a:off x="3225421" y="3560420"/>
            <a:ext cx="2678174" cy="2591633"/>
          </a:xfrm>
          <a:prstGeom prst="ellipse">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F035E"/>
                </a:solidFill>
                <a:latin typeface="Lato" panose="020F0502020204030203" pitchFamily="34" charset="77"/>
                <a:ea typeface="Noto Serif" panose="02020600060500020200" pitchFamily="18" charset="0"/>
                <a:cs typeface="Noto Serif" panose="02020600060500020200" pitchFamily="18" charset="0"/>
              </a:rPr>
              <a:t>Lack of diversity</a:t>
            </a:r>
          </a:p>
        </p:txBody>
      </p:sp>
      <p:sp>
        <p:nvSpPr>
          <p:cNvPr id="5" name="Oval 4">
            <a:extLst>
              <a:ext uri="{FF2B5EF4-FFF2-40B4-BE49-F238E27FC236}">
                <a16:creationId xmlns:a16="http://schemas.microsoft.com/office/drawing/2014/main" id="{A65431F6-2643-4921-813A-64857C744C61}"/>
              </a:ext>
            </a:extLst>
          </p:cNvPr>
          <p:cNvSpPr/>
          <p:nvPr/>
        </p:nvSpPr>
        <p:spPr>
          <a:xfrm>
            <a:off x="212600" y="3763236"/>
            <a:ext cx="2678174" cy="2591633"/>
          </a:xfrm>
          <a:prstGeom prst="ellipse">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F035E"/>
                </a:solidFill>
                <a:latin typeface="Lato" panose="020F0502020204030203" pitchFamily="34" charset="77"/>
                <a:ea typeface="Noto Serif" panose="02020600060500020200" pitchFamily="18" charset="0"/>
                <a:cs typeface="Noto Serif" panose="02020600060500020200" pitchFamily="18" charset="0"/>
              </a:rPr>
              <a:t>Harassment</a:t>
            </a:r>
          </a:p>
        </p:txBody>
      </p:sp>
      <p:sp>
        <p:nvSpPr>
          <p:cNvPr id="6" name="Oval 5">
            <a:extLst>
              <a:ext uri="{FF2B5EF4-FFF2-40B4-BE49-F238E27FC236}">
                <a16:creationId xmlns:a16="http://schemas.microsoft.com/office/drawing/2014/main" id="{2D3F86D8-2E66-78C1-027F-700EB87810A3}"/>
              </a:ext>
            </a:extLst>
          </p:cNvPr>
          <p:cNvSpPr/>
          <p:nvPr/>
        </p:nvSpPr>
        <p:spPr>
          <a:xfrm>
            <a:off x="992200" y="1032976"/>
            <a:ext cx="2678174" cy="2591633"/>
          </a:xfrm>
          <a:prstGeom prst="ellipse">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F035E"/>
                </a:solidFill>
                <a:latin typeface="Lato" panose="020F0502020204030203" pitchFamily="34" charset="77"/>
                <a:ea typeface="Noto Serif" panose="02020600060500020200" pitchFamily="18" charset="0"/>
                <a:cs typeface="Noto Serif" panose="02020600060500020200" pitchFamily="18" charset="0"/>
              </a:rPr>
              <a:t>Felt Disrespected</a:t>
            </a:r>
          </a:p>
        </p:txBody>
      </p:sp>
      <p:sp>
        <p:nvSpPr>
          <p:cNvPr id="12" name="TextBox 11">
            <a:extLst>
              <a:ext uri="{FF2B5EF4-FFF2-40B4-BE49-F238E27FC236}">
                <a16:creationId xmlns:a16="http://schemas.microsoft.com/office/drawing/2014/main" id="{DC14448B-1CD0-9E1C-BD42-2CF30CEF4923}"/>
              </a:ext>
            </a:extLst>
          </p:cNvPr>
          <p:cNvSpPr txBox="1"/>
          <p:nvPr/>
        </p:nvSpPr>
        <p:spPr>
          <a:xfrm>
            <a:off x="212600" y="109847"/>
            <a:ext cx="7235952" cy="584775"/>
          </a:xfrm>
          <a:prstGeom prst="rect">
            <a:avLst/>
          </a:prstGeom>
          <a:noFill/>
        </p:spPr>
        <p:txBody>
          <a:bodyPr wrap="square" lIns="91440" tIns="45720" rIns="91440" bIns="45720" rtlCol="0" anchor="t">
            <a:spAutoFit/>
          </a:bodyPr>
          <a:lstStyle/>
          <a:p>
            <a:r>
              <a:rPr lang="en-US" sz="3200" b="1">
                <a:solidFill>
                  <a:schemeClr val="bg1"/>
                </a:solidFill>
                <a:latin typeface="Lato"/>
                <a:ea typeface="Lato"/>
                <a:cs typeface="Lato"/>
              </a:rPr>
              <a:t>Apprenticeship Retention</a:t>
            </a:r>
          </a:p>
        </p:txBody>
      </p:sp>
      <p:sp>
        <p:nvSpPr>
          <p:cNvPr id="14" name="TextBox 13">
            <a:extLst>
              <a:ext uri="{FF2B5EF4-FFF2-40B4-BE49-F238E27FC236}">
                <a16:creationId xmlns:a16="http://schemas.microsoft.com/office/drawing/2014/main" id="{ABF08D05-7D46-6137-8920-E21FB0D90E07}"/>
              </a:ext>
            </a:extLst>
          </p:cNvPr>
          <p:cNvSpPr txBox="1"/>
          <p:nvPr/>
        </p:nvSpPr>
        <p:spPr>
          <a:xfrm>
            <a:off x="8278061" y="1032976"/>
            <a:ext cx="4016248" cy="1785104"/>
          </a:xfrm>
          <a:prstGeom prst="rect">
            <a:avLst/>
          </a:prstGeom>
          <a:noFill/>
        </p:spPr>
        <p:txBody>
          <a:bodyPr wrap="square">
            <a:spAutoFit/>
          </a:bodyPr>
          <a:lstStyle/>
          <a:p>
            <a:r>
              <a:rPr lang="en-US" sz="2200">
                <a:latin typeface="Noto Serif" panose="02020600060500020200" pitchFamily="18" charset="0"/>
                <a:ea typeface="Noto Serif" panose="02020600060500020200" pitchFamily="18" charset="0"/>
                <a:cs typeface="Noto Serif" panose="02020600060500020200" pitchFamily="18" charset="0"/>
              </a:rPr>
              <a:t>One of the most common reasons for leaving an apprenticeship was </a:t>
            </a:r>
            <a:r>
              <a:rPr lang="en-US" sz="2200" b="1">
                <a:solidFill>
                  <a:srgbClr val="FF0000"/>
                </a:solidFill>
                <a:latin typeface="Noto Serif" panose="02020600060500020200" pitchFamily="18" charset="0"/>
                <a:ea typeface="Noto Serif" panose="02020600060500020200" pitchFamily="18" charset="0"/>
                <a:cs typeface="Noto Serif" panose="02020600060500020200" pitchFamily="18" charset="0"/>
              </a:rPr>
              <a:t>problematic jobsite culture</a:t>
            </a:r>
            <a:r>
              <a:rPr lang="en-US" sz="2200">
                <a:solidFill>
                  <a:srgbClr val="FF0000"/>
                </a:solidFill>
                <a:latin typeface="Noto Serif" panose="02020600060500020200" pitchFamily="18" charset="0"/>
                <a:ea typeface="Noto Serif" panose="02020600060500020200" pitchFamily="18" charset="0"/>
                <a:cs typeface="Noto Serif" panose="02020600060500020200" pitchFamily="18" charset="0"/>
              </a:rPr>
              <a:t>.</a:t>
            </a:r>
          </a:p>
        </p:txBody>
      </p:sp>
    </p:spTree>
    <p:extLst>
      <p:ext uri="{BB962C8B-B14F-4D97-AF65-F5344CB8AC3E}">
        <p14:creationId xmlns:p14="http://schemas.microsoft.com/office/powerpoint/2010/main" val="1884328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88DE7-C09D-5B31-9943-A5CEC66A0B9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7E9335D-4D3C-DA8A-263C-95285B17F956}"/>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C9CC817-3766-870C-ACF7-11E222A3056B}"/>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0C476F-1602-80C3-0597-C3AA8E0768FC}"/>
              </a:ext>
            </a:extLst>
          </p:cNvPr>
          <p:cNvSpPr txBox="1"/>
          <p:nvPr/>
        </p:nvSpPr>
        <p:spPr>
          <a:xfrm>
            <a:off x="356616" y="640080"/>
            <a:ext cx="11835384" cy="1138773"/>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Growing consensus: retention is linked to jobsite culture</a:t>
            </a:r>
          </a:p>
          <a:p>
            <a:endParaRPr lang="en-US" sz="3200" b="1">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3" name="Picture 2">
            <a:extLst>
              <a:ext uri="{FF2B5EF4-FFF2-40B4-BE49-F238E27FC236}">
                <a16:creationId xmlns:a16="http://schemas.microsoft.com/office/drawing/2014/main" id="{EB17E583-B14D-D926-3BDD-FE68D4EABF5D}"/>
              </a:ext>
            </a:extLst>
          </p:cNvPr>
          <p:cNvPicPr>
            <a:picLocks noChangeAspect="1"/>
          </p:cNvPicPr>
          <p:nvPr/>
        </p:nvPicPr>
        <p:blipFill>
          <a:blip r:embed="rId2"/>
          <a:stretch>
            <a:fillRect/>
          </a:stretch>
        </p:blipFill>
        <p:spPr>
          <a:xfrm>
            <a:off x="2834389" y="2011239"/>
            <a:ext cx="2041893" cy="2554029"/>
          </a:xfrm>
          <a:prstGeom prst="rect">
            <a:avLst/>
          </a:prstGeom>
          <a:ln w="38100" cap="sq">
            <a:solidFill>
              <a:srgbClr val="0F035E"/>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A3B84DD-81A4-31D9-B5B6-8C9E9D7AE91F}"/>
              </a:ext>
            </a:extLst>
          </p:cNvPr>
          <p:cNvPicPr>
            <a:picLocks noChangeAspect="1"/>
          </p:cNvPicPr>
          <p:nvPr/>
        </p:nvPicPr>
        <p:blipFill rotWithShape="1">
          <a:blip r:embed="rId3"/>
          <a:srcRect/>
          <a:stretch/>
        </p:blipFill>
        <p:spPr>
          <a:xfrm>
            <a:off x="612648" y="4062324"/>
            <a:ext cx="2017303" cy="2529844"/>
          </a:xfrm>
          <a:prstGeom prst="rect">
            <a:avLst/>
          </a:prstGeom>
          <a:ln w="38100" cap="sq">
            <a:solidFill>
              <a:srgbClr val="0F035E"/>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CBDAA13-F1E8-5880-EE5A-C27E2E11756A}"/>
              </a:ext>
            </a:extLst>
          </p:cNvPr>
          <p:cNvPicPr>
            <a:picLocks noChangeAspect="1"/>
          </p:cNvPicPr>
          <p:nvPr/>
        </p:nvPicPr>
        <p:blipFill>
          <a:blip r:embed="rId4"/>
          <a:stretch>
            <a:fillRect/>
          </a:stretch>
        </p:blipFill>
        <p:spPr>
          <a:xfrm>
            <a:off x="5082644" y="1509066"/>
            <a:ext cx="2026711" cy="2553258"/>
          </a:xfrm>
          <a:prstGeom prst="rect">
            <a:avLst/>
          </a:prstGeom>
          <a:ln w="38100" cap="sq">
            <a:solidFill>
              <a:srgbClr val="0F035E"/>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14BA11BA-7AF6-F8F1-5574-C1FFA7941218}"/>
              </a:ext>
            </a:extLst>
          </p:cNvPr>
          <p:cNvPicPr>
            <a:picLocks noChangeAspect="1"/>
          </p:cNvPicPr>
          <p:nvPr/>
        </p:nvPicPr>
        <p:blipFill rotWithShape="1">
          <a:blip r:embed="rId5"/>
          <a:srcRect l="780"/>
          <a:stretch/>
        </p:blipFill>
        <p:spPr>
          <a:xfrm>
            <a:off x="9570565" y="4062324"/>
            <a:ext cx="1930260" cy="2529844"/>
          </a:xfrm>
          <a:prstGeom prst="rect">
            <a:avLst/>
          </a:prstGeom>
          <a:ln w="38100" cap="sq">
            <a:solidFill>
              <a:srgbClr val="0F035E"/>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E527D1ED-5600-09B4-BF7E-156CB2B0C145}"/>
              </a:ext>
            </a:extLst>
          </p:cNvPr>
          <p:cNvPicPr>
            <a:picLocks noChangeAspect="1"/>
          </p:cNvPicPr>
          <p:nvPr/>
        </p:nvPicPr>
        <p:blipFill>
          <a:blip r:embed="rId6"/>
          <a:stretch>
            <a:fillRect/>
          </a:stretch>
        </p:blipFill>
        <p:spPr>
          <a:xfrm>
            <a:off x="7357981" y="2019481"/>
            <a:ext cx="1978625" cy="2545787"/>
          </a:xfrm>
          <a:prstGeom prst="rect">
            <a:avLst/>
          </a:prstGeom>
          <a:solidFill>
            <a:srgbClr val="FFFFFF">
              <a:shade val="85000"/>
            </a:srgbClr>
          </a:solidFill>
          <a:ln w="8890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7ADF62E3-0B43-9A87-260C-6D622BB49DD4}"/>
              </a:ext>
            </a:extLst>
          </p:cNvPr>
          <p:cNvPicPr>
            <a:picLocks noChangeAspect="1"/>
          </p:cNvPicPr>
          <p:nvPr/>
        </p:nvPicPr>
        <p:blipFill>
          <a:blip r:embed="rId7"/>
          <a:stretch>
            <a:fillRect/>
          </a:stretch>
        </p:blipFill>
        <p:spPr>
          <a:xfrm>
            <a:off x="4876282" y="4322493"/>
            <a:ext cx="2275337" cy="22753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331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0A1A4-5641-3F06-752B-8472F4240A2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97F1EB-03AB-D1AA-7A35-9B20907FCC4B}"/>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98C8A0-933E-19CE-E851-CFD5BA1CCA22}"/>
              </a:ext>
            </a:extLst>
          </p:cNvPr>
          <p:cNvSpPr/>
          <p:nvPr/>
        </p:nvSpPr>
        <p:spPr>
          <a:xfrm>
            <a:off x="0" y="6400800"/>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000FA75-C842-6EDD-8CB6-BF963D71E421}"/>
              </a:ext>
            </a:extLst>
          </p:cNvPr>
          <p:cNvPicPr>
            <a:picLocks noChangeAspect="1"/>
          </p:cNvPicPr>
          <p:nvPr/>
        </p:nvPicPr>
        <p:blipFill>
          <a:blip r:embed="rId2">
            <a:alphaModFix amt="31000"/>
          </a:blip>
          <a:stretch>
            <a:fillRect/>
          </a:stretch>
        </p:blipFill>
        <p:spPr>
          <a:xfrm>
            <a:off x="2855503" y="-810100"/>
            <a:ext cx="5171607" cy="5271914"/>
          </a:xfrm>
          <a:prstGeom prst="rect">
            <a:avLst/>
          </a:prstGeom>
        </p:spPr>
      </p:pic>
      <p:sp>
        <p:nvSpPr>
          <p:cNvPr id="5" name="TextBox 4">
            <a:extLst>
              <a:ext uri="{FF2B5EF4-FFF2-40B4-BE49-F238E27FC236}">
                <a16:creationId xmlns:a16="http://schemas.microsoft.com/office/drawing/2014/main" id="{560A282E-5A8B-E5BD-1117-22513DB6E4D0}"/>
              </a:ext>
            </a:extLst>
          </p:cNvPr>
          <p:cNvSpPr txBox="1"/>
          <p:nvPr/>
        </p:nvSpPr>
        <p:spPr>
          <a:xfrm>
            <a:off x="356616" y="365760"/>
            <a:ext cx="6282815" cy="584775"/>
          </a:xfrm>
          <a:prstGeom prst="rect">
            <a:avLst/>
          </a:prstGeom>
          <a:noFill/>
        </p:spPr>
        <p:txBody>
          <a:bodyPr wrap="square" rtlCol="0">
            <a:spAutoFit/>
          </a:bodyPr>
          <a:lstStyle/>
          <a:p>
            <a:r>
              <a:rPr lang="en-US" sz="3200" b="1">
                <a:latin typeface="Lato Medium" panose="020F0502020204030203" pitchFamily="34" charset="0"/>
                <a:ea typeface="Lato Medium" panose="020F0502020204030203" pitchFamily="34" charset="0"/>
                <a:cs typeface="Lato Medium" panose="020F0502020204030203" pitchFamily="34" charset="0"/>
              </a:rPr>
              <a:t>What is a Respectful Workplace?</a:t>
            </a:r>
          </a:p>
        </p:txBody>
      </p:sp>
      <p:sp>
        <p:nvSpPr>
          <p:cNvPr id="10" name="TextBox 9">
            <a:extLst>
              <a:ext uri="{FF2B5EF4-FFF2-40B4-BE49-F238E27FC236}">
                <a16:creationId xmlns:a16="http://schemas.microsoft.com/office/drawing/2014/main" id="{A694B797-6FB7-9445-A8C3-F652728DEC84}"/>
              </a:ext>
            </a:extLst>
          </p:cNvPr>
          <p:cNvSpPr txBox="1"/>
          <p:nvPr/>
        </p:nvSpPr>
        <p:spPr>
          <a:xfrm>
            <a:off x="5770558" y="2313606"/>
            <a:ext cx="6915048" cy="1015663"/>
          </a:xfrm>
          <a:prstGeom prst="rect">
            <a:avLst/>
          </a:prstGeom>
          <a:noFill/>
        </p:spPr>
        <p:txBody>
          <a:bodyPr wrap="square" rtlCol="0">
            <a:spAutoFit/>
          </a:bodyPr>
          <a:lstStyle/>
          <a:p>
            <a:endParaRPr lang="en-US" sz="2000">
              <a:latin typeface="Noto Serif" panose="02020600060500020200" pitchFamily="18" charset="0"/>
              <a:ea typeface="Noto Serif" panose="02020600060500020200" pitchFamily="18" charset="0"/>
              <a:cs typeface="Noto Serif" panose="02020600060500020200" pitchFamily="18" charset="0"/>
            </a:endParaRPr>
          </a:p>
          <a:p>
            <a:endParaRPr lang="en-US" sz="20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endParaRPr lang="en-US" sz="2000">
              <a:latin typeface="Noto Serif" panose="02020600060500020200" pitchFamily="18" charset="0"/>
              <a:ea typeface="Noto Serif" panose="02020600060500020200" pitchFamily="18" charset="0"/>
              <a:cs typeface="Noto Serif" panose="02020600060500020200" pitchFamily="18" charset="0"/>
            </a:endParaRPr>
          </a:p>
        </p:txBody>
      </p:sp>
      <p:sp>
        <p:nvSpPr>
          <p:cNvPr id="8" name="TextBox 7">
            <a:extLst>
              <a:ext uri="{FF2B5EF4-FFF2-40B4-BE49-F238E27FC236}">
                <a16:creationId xmlns:a16="http://schemas.microsoft.com/office/drawing/2014/main" id="{6803DA6E-8B02-5463-6CBD-81AB75CF6240}"/>
              </a:ext>
            </a:extLst>
          </p:cNvPr>
          <p:cNvSpPr txBox="1"/>
          <p:nvPr/>
        </p:nvSpPr>
        <p:spPr>
          <a:xfrm>
            <a:off x="7451124" y="2240818"/>
            <a:ext cx="4115699" cy="2246769"/>
          </a:xfrm>
          <a:prstGeom prst="rect">
            <a:avLst/>
          </a:prstGeom>
          <a:noFill/>
        </p:spPr>
        <p:txBody>
          <a:bodyPr wrap="square" rtlCol="0">
            <a:spAutoFit/>
          </a:bodyPr>
          <a:lstStyle/>
          <a:p>
            <a:r>
              <a:rPr lang="en-US" sz="2800" b="1" i="0">
                <a:solidFill>
                  <a:srgbClr val="0057B8"/>
                </a:solidFill>
                <a:effectLst/>
                <a:latin typeface="Noto Serif" panose="02020600060500020200" pitchFamily="18" charset="0"/>
                <a:ea typeface="Noto Serif" panose="02020600060500020200" pitchFamily="18" charset="0"/>
                <a:cs typeface="Noto Serif" panose="02020600060500020200" pitchFamily="18" charset="0"/>
              </a:rPr>
              <a:t>A respectful workplace is one in which all employees feel safe, valued, and treated with respect.</a:t>
            </a:r>
            <a:endParaRPr lang="en-US" sz="2800">
              <a:solidFill>
                <a:srgbClr val="0057B8"/>
              </a:solidFill>
              <a:latin typeface="Noto Serif" panose="02020600060500020200" pitchFamily="18" charset="0"/>
              <a:ea typeface="Noto Serif" panose="02020600060500020200" pitchFamily="18" charset="0"/>
              <a:cs typeface="Noto Serif" panose="02020600060500020200" pitchFamily="18" charset="0"/>
            </a:endParaRPr>
          </a:p>
        </p:txBody>
      </p:sp>
      <p:pic>
        <p:nvPicPr>
          <p:cNvPr id="14" name="Picture 13" descr="Close-up of male worker">
            <a:extLst>
              <a:ext uri="{FF2B5EF4-FFF2-40B4-BE49-F238E27FC236}">
                <a16:creationId xmlns:a16="http://schemas.microsoft.com/office/drawing/2014/main" id="{F7929917-0936-6C5C-48C2-D78B6B32B080}"/>
              </a:ext>
            </a:extLst>
          </p:cNvPr>
          <p:cNvPicPr>
            <a:picLocks noChangeAspect="1"/>
          </p:cNvPicPr>
          <p:nvPr/>
        </p:nvPicPr>
        <p:blipFill>
          <a:blip r:embed="rId3"/>
          <a:stretch>
            <a:fillRect/>
          </a:stretch>
        </p:blipFill>
        <p:spPr>
          <a:xfrm>
            <a:off x="-1" y="1219200"/>
            <a:ext cx="7105135" cy="5181600"/>
          </a:xfrm>
          <a:prstGeom prst="rect">
            <a:avLst/>
          </a:prstGeom>
        </p:spPr>
      </p:pic>
      <p:pic>
        <p:nvPicPr>
          <p:cNvPr id="7" name="Picture 6">
            <a:extLst>
              <a:ext uri="{FF2B5EF4-FFF2-40B4-BE49-F238E27FC236}">
                <a16:creationId xmlns:a16="http://schemas.microsoft.com/office/drawing/2014/main" id="{ABE46258-F96F-B420-F01C-D4B69F4EA29D}"/>
              </a:ext>
            </a:extLst>
          </p:cNvPr>
          <p:cNvPicPr>
            <a:picLocks noChangeAspect="1"/>
          </p:cNvPicPr>
          <p:nvPr/>
        </p:nvPicPr>
        <p:blipFill>
          <a:blip r:embed="rId4"/>
          <a:stretch>
            <a:fillRect/>
          </a:stretch>
        </p:blipFill>
        <p:spPr>
          <a:xfrm>
            <a:off x="10158984" y="146304"/>
            <a:ext cx="1755648" cy="720266"/>
          </a:xfrm>
          <a:prstGeom prst="rect">
            <a:avLst/>
          </a:prstGeom>
        </p:spPr>
      </p:pic>
    </p:spTree>
    <p:extLst>
      <p:ext uri="{BB962C8B-B14F-4D97-AF65-F5344CB8AC3E}">
        <p14:creationId xmlns:p14="http://schemas.microsoft.com/office/powerpoint/2010/main" val="77417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78818-DB4C-13FC-9B06-6199455A3D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D477D7-77FB-6C8A-3CFC-7560B7D4256C}"/>
              </a:ext>
            </a:extLst>
          </p:cNvPr>
          <p:cNvSpPr/>
          <p:nvPr/>
        </p:nvSpPr>
        <p:spPr>
          <a:xfrm>
            <a:off x="6425516" y="0"/>
            <a:ext cx="5766484" cy="68580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a:solidFill>
                <a:schemeClr val="bg1"/>
              </a:solidFill>
            </a:endParaRPr>
          </a:p>
        </p:txBody>
      </p:sp>
      <p:sp>
        <p:nvSpPr>
          <p:cNvPr id="3" name="TextBox 2">
            <a:extLst>
              <a:ext uri="{FF2B5EF4-FFF2-40B4-BE49-F238E27FC236}">
                <a16:creationId xmlns:a16="http://schemas.microsoft.com/office/drawing/2014/main" id="{4F4A2F6E-A6CB-68E9-B022-5DD7BA29C35F}"/>
              </a:ext>
            </a:extLst>
          </p:cNvPr>
          <p:cNvSpPr txBox="1"/>
          <p:nvPr/>
        </p:nvSpPr>
        <p:spPr>
          <a:xfrm>
            <a:off x="6674076" y="252336"/>
            <a:ext cx="6230393" cy="1077218"/>
          </a:xfrm>
          <a:prstGeom prst="rect">
            <a:avLst/>
          </a:prstGeom>
          <a:noFill/>
        </p:spPr>
        <p:txBody>
          <a:bodyPr wrap="square" rtlCol="0">
            <a:spAutoFit/>
          </a:bodyPr>
          <a:lstStyle/>
          <a:p>
            <a:r>
              <a:rPr lang="en-US" sz="3200" b="1">
                <a:solidFill>
                  <a:srgbClr val="FFC000"/>
                </a:solidFill>
                <a:latin typeface="Lato" panose="020F0502020204030203" pitchFamily="34" charset="77"/>
                <a:ea typeface="Noto Serif" panose="02020600060500020200" pitchFamily="18" charset="0"/>
                <a:cs typeface="Noto Serif" panose="02020600060500020200" pitchFamily="18" charset="0"/>
              </a:rPr>
              <a:t>What are the dimensions of </a:t>
            </a:r>
          </a:p>
          <a:p>
            <a:r>
              <a:rPr lang="en-US" sz="3200" b="1">
                <a:solidFill>
                  <a:srgbClr val="FFC000"/>
                </a:solidFill>
                <a:latin typeface="Lato" panose="020F0502020204030203" pitchFamily="34" charset="77"/>
                <a:ea typeface="Noto Serif" panose="02020600060500020200" pitchFamily="18" charset="0"/>
                <a:cs typeface="Noto Serif" panose="02020600060500020200" pitchFamily="18" charset="0"/>
              </a:rPr>
              <a:t>a respectful workplace?</a:t>
            </a:r>
            <a:endParaRPr lang="en-US" sz="3200">
              <a:solidFill>
                <a:srgbClr val="FFC000"/>
              </a:solidFill>
              <a:latin typeface="Lato" panose="020F0502020204030203" pitchFamily="34" charset="77"/>
              <a:ea typeface="Noto Serif" panose="02020600060500020200" pitchFamily="18" charset="0"/>
              <a:cs typeface="Noto Serif" panose="02020600060500020200" pitchFamily="18" charset="0"/>
            </a:endParaRPr>
          </a:p>
        </p:txBody>
      </p:sp>
      <p:pic>
        <p:nvPicPr>
          <p:cNvPr id="11" name="Picture 10" descr="Close-up of construction workers">
            <a:extLst>
              <a:ext uri="{FF2B5EF4-FFF2-40B4-BE49-F238E27FC236}">
                <a16:creationId xmlns:a16="http://schemas.microsoft.com/office/drawing/2014/main" id="{3FE3D386-EC98-8C58-9116-21D25A1899EB}"/>
              </a:ext>
            </a:extLst>
          </p:cNvPr>
          <p:cNvPicPr>
            <a:picLocks noChangeAspect="1"/>
          </p:cNvPicPr>
          <p:nvPr/>
        </p:nvPicPr>
        <p:blipFill>
          <a:blip r:embed="rId3"/>
          <a:stretch>
            <a:fillRect/>
          </a:stretch>
        </p:blipFill>
        <p:spPr>
          <a:xfrm>
            <a:off x="1" y="958123"/>
            <a:ext cx="6425514" cy="4484555"/>
          </a:xfrm>
          <a:prstGeom prst="rect">
            <a:avLst/>
          </a:prstGeom>
        </p:spPr>
      </p:pic>
      <p:sp>
        <p:nvSpPr>
          <p:cNvPr id="12" name="Rectangle 11">
            <a:extLst>
              <a:ext uri="{FF2B5EF4-FFF2-40B4-BE49-F238E27FC236}">
                <a16:creationId xmlns:a16="http://schemas.microsoft.com/office/drawing/2014/main" id="{EAAFB77C-D718-A01B-00D5-9BA5B5849A5F}"/>
              </a:ext>
            </a:extLst>
          </p:cNvPr>
          <p:cNvSpPr/>
          <p:nvPr/>
        </p:nvSpPr>
        <p:spPr>
          <a:xfrm>
            <a:off x="0" y="6400800"/>
            <a:ext cx="1315303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14720D1-1F9E-DB79-6ADF-6D610FC85345}"/>
              </a:ext>
            </a:extLst>
          </p:cNvPr>
          <p:cNvSpPr txBox="1"/>
          <p:nvPr/>
        </p:nvSpPr>
        <p:spPr>
          <a:xfrm>
            <a:off x="6512168" y="1189567"/>
            <a:ext cx="5928392" cy="5940088"/>
          </a:xfrm>
          <a:prstGeom prst="rect">
            <a:avLst/>
          </a:prstGeom>
          <a:noFill/>
        </p:spPr>
        <p:txBody>
          <a:bodyPr wrap="square" rtlCol="0">
            <a:spAutoFit/>
          </a:bodyPr>
          <a:lstStyle/>
          <a:p>
            <a:endParaRPr lang="en-US" sz="28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Wingdings" pitchFamily="2" charset="2"/>
              <a:buChar char="ü"/>
            </a:pPr>
            <a:r>
              <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rPr>
              <a:t>free of harassment</a:t>
            </a:r>
          </a:p>
          <a:p>
            <a:pPr marL="342900" indent="-342900">
              <a:buFont typeface="Wingdings" pitchFamily="2" charset="2"/>
              <a:buChar char="ü"/>
            </a:pPr>
            <a:endPar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Wingdings" pitchFamily="2" charset="2"/>
              <a:buChar char="ü"/>
            </a:pPr>
            <a:r>
              <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rPr>
              <a:t>free of discrimination</a:t>
            </a:r>
          </a:p>
          <a:p>
            <a:endPar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Wingdings" pitchFamily="2" charset="2"/>
              <a:buChar char="ü"/>
            </a:pPr>
            <a:r>
              <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rPr>
              <a:t>characterized by civility</a:t>
            </a:r>
          </a:p>
          <a:p>
            <a:pPr marL="457200" indent="-457200">
              <a:buFont typeface="Wingdings" pitchFamily="2" charset="2"/>
              <a:buChar char="ü"/>
            </a:pPr>
            <a:endPar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Wingdings" pitchFamily="2" charset="2"/>
              <a:buChar char="ü"/>
            </a:pPr>
            <a:r>
              <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rPr>
              <a:t>demonstrable commitment to DEI</a:t>
            </a:r>
          </a:p>
          <a:p>
            <a:pPr marL="342900" indent="-342900">
              <a:buFont typeface="Wingdings" pitchFamily="2" charset="2"/>
              <a:buChar char="ü"/>
            </a:pPr>
            <a:endPar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Wingdings" pitchFamily="2" charset="2"/>
              <a:buChar char="ü"/>
            </a:pPr>
            <a:r>
              <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rPr>
              <a:t>demonstrable commitment to organizational justice</a:t>
            </a:r>
          </a:p>
          <a:p>
            <a:pPr marL="457200" indent="-457200">
              <a:buFont typeface="Arial" panose="020B0604020202020204" pitchFamily="34" charset="0"/>
              <a:buChar char="•"/>
            </a:pPr>
            <a:endParaRPr lang="en-US" sz="2800">
              <a:solidFill>
                <a:srgbClr val="FFC000"/>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Arial" panose="020B0604020202020204" pitchFamily="34" charset="0"/>
              <a:buChar char="•"/>
            </a:pPr>
            <a:endParaRPr lang="en-US" sz="2800">
              <a:solidFill>
                <a:srgbClr val="FFC000"/>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Arial" panose="020B0604020202020204" pitchFamily="34" charset="0"/>
              <a:buChar char="•"/>
            </a:pPr>
            <a:endParaRPr lang="en-US" sz="2800">
              <a:solidFill>
                <a:srgbClr val="FFC000"/>
              </a:solidFill>
              <a:latin typeface="Noto Serif" panose="02020600060500020200" pitchFamily="18" charset="0"/>
              <a:ea typeface="Noto Serif" panose="02020600060500020200" pitchFamily="18" charset="0"/>
              <a:cs typeface="Noto Serif" panose="02020600060500020200" pitchFamily="18" charset="0"/>
            </a:endParaRPr>
          </a:p>
          <a:p>
            <a:endParaRPr lang="en-US" sz="28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3550388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53189-5DB7-9C21-3A54-F4E667F1108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514C057-FD32-BD45-E1C4-CC7FFF760099}"/>
              </a:ext>
            </a:extLst>
          </p:cNvPr>
          <p:cNvPicPr>
            <a:picLocks noChangeAspect="1"/>
          </p:cNvPicPr>
          <p:nvPr/>
        </p:nvPicPr>
        <p:blipFill>
          <a:blip r:embed="rId3">
            <a:alphaModFix amt="40000"/>
          </a:blip>
          <a:stretch>
            <a:fillRect/>
          </a:stretch>
        </p:blipFill>
        <p:spPr>
          <a:xfrm>
            <a:off x="3499497" y="2264604"/>
            <a:ext cx="6727516" cy="6858000"/>
          </a:xfrm>
          <a:prstGeom prst="rect">
            <a:avLst/>
          </a:prstGeom>
        </p:spPr>
      </p:pic>
      <p:pic>
        <p:nvPicPr>
          <p:cNvPr id="9" name="Picture 8">
            <a:extLst>
              <a:ext uri="{FF2B5EF4-FFF2-40B4-BE49-F238E27FC236}">
                <a16:creationId xmlns:a16="http://schemas.microsoft.com/office/drawing/2014/main" id="{CD2BC9B4-47C5-FD22-C705-37CF61F14789}"/>
              </a:ext>
            </a:extLst>
          </p:cNvPr>
          <p:cNvPicPr>
            <a:picLocks noChangeAspect="1"/>
          </p:cNvPicPr>
          <p:nvPr/>
        </p:nvPicPr>
        <p:blipFill>
          <a:blip r:embed="rId4"/>
          <a:stretch>
            <a:fillRect/>
          </a:stretch>
        </p:blipFill>
        <p:spPr>
          <a:xfrm>
            <a:off x="970359" y="477873"/>
            <a:ext cx="10251281" cy="5902253"/>
          </a:xfrm>
          <a:prstGeom prst="rect">
            <a:avLst/>
          </a:prstGeom>
          <a:ln w="127000" cap="sq">
            <a:solidFill>
              <a:srgbClr val="0F035E"/>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91042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C739C-3F41-3768-31CB-1F826418AE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D69003-8820-7956-3F2C-334E68DDAE02}"/>
              </a:ext>
            </a:extLst>
          </p:cNvPr>
          <p:cNvSpPr/>
          <p:nvPr/>
        </p:nvSpPr>
        <p:spPr>
          <a:xfrm>
            <a:off x="0" y="374904"/>
            <a:ext cx="12192000" cy="6858000"/>
          </a:xfrm>
          <a:prstGeom prst="rect">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AC90D17-52E7-05A4-42E3-5BA2ECDCC1F1}"/>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AE068FF-373F-10DD-B327-AC16B40A6296}"/>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B041175-9A8B-54EB-00C9-41D58FAC50F8}"/>
              </a:ext>
            </a:extLst>
          </p:cNvPr>
          <p:cNvPicPr>
            <a:picLocks noChangeAspect="1"/>
          </p:cNvPicPr>
          <p:nvPr/>
        </p:nvPicPr>
        <p:blipFill>
          <a:blip r:embed="rId2"/>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D9B06D06-57C6-561E-3821-28DC1C5DB3FE}"/>
              </a:ext>
            </a:extLst>
          </p:cNvPr>
          <p:cNvPicPr>
            <a:picLocks noChangeAspect="1"/>
          </p:cNvPicPr>
          <p:nvPr/>
        </p:nvPicPr>
        <p:blipFill>
          <a:blip r:embed="rId3">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9A8AA8AC-8DA0-6837-2C15-3B71AD5B0776}"/>
              </a:ext>
            </a:extLst>
          </p:cNvPr>
          <p:cNvSpPr txBox="1"/>
          <p:nvPr/>
        </p:nvSpPr>
        <p:spPr>
          <a:xfrm>
            <a:off x="357268" y="731520"/>
            <a:ext cx="10171032" cy="2185214"/>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Respectful Workplace Initiative: </a:t>
            </a:r>
          </a:p>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Two Key Components</a:t>
            </a:r>
          </a:p>
          <a:p>
            <a:endParaRPr lang="en-US" sz="3200" b="1">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endParaRPr lang="en-US" sz="3200" b="1">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8" name="Picture 7">
            <a:extLst>
              <a:ext uri="{FF2B5EF4-FFF2-40B4-BE49-F238E27FC236}">
                <a16:creationId xmlns:a16="http://schemas.microsoft.com/office/drawing/2014/main" id="{A01B1DDF-860F-5206-59BD-95E9D7E542F8}"/>
              </a:ext>
            </a:extLst>
          </p:cNvPr>
          <p:cNvPicPr>
            <a:picLocks noChangeAspect="1"/>
          </p:cNvPicPr>
          <p:nvPr/>
        </p:nvPicPr>
        <p:blipFill>
          <a:blip r:embed="rId4"/>
          <a:stretch>
            <a:fillRect/>
          </a:stretch>
        </p:blipFill>
        <p:spPr>
          <a:xfrm>
            <a:off x="936790" y="2475181"/>
            <a:ext cx="2362200" cy="2298700"/>
          </a:xfrm>
          <a:prstGeom prst="rect">
            <a:avLst/>
          </a:prstGeom>
        </p:spPr>
      </p:pic>
      <p:pic>
        <p:nvPicPr>
          <p:cNvPr id="15" name="Picture 14">
            <a:extLst>
              <a:ext uri="{FF2B5EF4-FFF2-40B4-BE49-F238E27FC236}">
                <a16:creationId xmlns:a16="http://schemas.microsoft.com/office/drawing/2014/main" id="{267C1380-0E03-2BE5-018E-43FF18B4C61D}"/>
              </a:ext>
            </a:extLst>
          </p:cNvPr>
          <p:cNvPicPr>
            <a:picLocks noChangeAspect="1"/>
          </p:cNvPicPr>
          <p:nvPr/>
        </p:nvPicPr>
        <p:blipFill>
          <a:blip r:embed="rId5"/>
          <a:stretch>
            <a:fillRect/>
          </a:stretch>
        </p:blipFill>
        <p:spPr>
          <a:xfrm>
            <a:off x="6524307" y="2721428"/>
            <a:ext cx="2362200" cy="1879600"/>
          </a:xfrm>
          <a:prstGeom prst="rect">
            <a:avLst/>
          </a:prstGeom>
        </p:spPr>
      </p:pic>
      <p:sp>
        <p:nvSpPr>
          <p:cNvPr id="17" name="TextBox 16">
            <a:extLst>
              <a:ext uri="{FF2B5EF4-FFF2-40B4-BE49-F238E27FC236}">
                <a16:creationId xmlns:a16="http://schemas.microsoft.com/office/drawing/2014/main" id="{4EA5A83A-A86D-14D4-B2E0-9D4B05EF6227}"/>
              </a:ext>
            </a:extLst>
          </p:cNvPr>
          <p:cNvSpPr txBox="1"/>
          <p:nvPr/>
        </p:nvSpPr>
        <p:spPr>
          <a:xfrm>
            <a:off x="3210564" y="3059091"/>
            <a:ext cx="2772388" cy="1200329"/>
          </a:xfrm>
          <a:prstGeom prst="rect">
            <a:avLst/>
          </a:prstGeom>
          <a:noFill/>
        </p:spPr>
        <p:txBody>
          <a:bodyPr wrap="square" rtlCol="0">
            <a:spAutoFit/>
          </a:bodyPr>
          <a:lstStyle/>
          <a:p>
            <a:pPr algn="ctr"/>
            <a:r>
              <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rPr>
              <a:t>Respectful Workplace</a:t>
            </a:r>
          </a:p>
          <a:p>
            <a:pPr algn="ctr"/>
            <a:r>
              <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rPr>
              <a:t>Climate Scale</a:t>
            </a:r>
          </a:p>
        </p:txBody>
      </p:sp>
      <p:sp>
        <p:nvSpPr>
          <p:cNvPr id="18" name="TextBox 17">
            <a:extLst>
              <a:ext uri="{FF2B5EF4-FFF2-40B4-BE49-F238E27FC236}">
                <a16:creationId xmlns:a16="http://schemas.microsoft.com/office/drawing/2014/main" id="{F91E6F04-5083-B6A7-C7B5-7A7EA0AC9481}"/>
              </a:ext>
            </a:extLst>
          </p:cNvPr>
          <p:cNvSpPr txBox="1"/>
          <p:nvPr/>
        </p:nvSpPr>
        <p:spPr>
          <a:xfrm>
            <a:off x="5784795" y="3162866"/>
            <a:ext cx="622409" cy="923330"/>
          </a:xfrm>
          <a:prstGeom prst="rect">
            <a:avLst/>
          </a:prstGeom>
          <a:noFill/>
        </p:spPr>
        <p:txBody>
          <a:bodyPr wrap="square" rtlCol="0">
            <a:spAutoFit/>
          </a:bodyPr>
          <a:lstStyle/>
          <a:p>
            <a:r>
              <a:rPr lang="en-US" sz="540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19" name="TextBox 18">
            <a:extLst>
              <a:ext uri="{FF2B5EF4-FFF2-40B4-BE49-F238E27FC236}">
                <a16:creationId xmlns:a16="http://schemas.microsoft.com/office/drawing/2014/main" id="{DA6268C4-07FC-7BA7-28D7-396D447AD53A}"/>
              </a:ext>
            </a:extLst>
          </p:cNvPr>
          <p:cNvSpPr txBox="1"/>
          <p:nvPr/>
        </p:nvSpPr>
        <p:spPr>
          <a:xfrm>
            <a:off x="8893009" y="3061063"/>
            <a:ext cx="2772388" cy="1200329"/>
          </a:xfrm>
          <a:prstGeom prst="rect">
            <a:avLst/>
          </a:prstGeom>
          <a:noFill/>
        </p:spPr>
        <p:txBody>
          <a:bodyPr wrap="square" rtlCol="0">
            <a:spAutoFit/>
          </a:bodyPr>
          <a:lstStyle/>
          <a:p>
            <a:pPr algn="ctr"/>
            <a:r>
              <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rPr>
              <a:t>Respectful Workplace</a:t>
            </a:r>
          </a:p>
          <a:p>
            <a:pPr algn="ctr"/>
            <a:r>
              <a:rPr lang="en-US" sz="2400">
                <a:solidFill>
                  <a:schemeClr val="bg1"/>
                </a:solidFill>
                <a:latin typeface="Noto Serif" panose="02020600060500020200" pitchFamily="18" charset="0"/>
                <a:ea typeface="Noto Serif" panose="02020600060500020200" pitchFamily="18" charset="0"/>
                <a:cs typeface="Noto Serif" panose="02020600060500020200" pitchFamily="18" charset="0"/>
              </a:rPr>
              <a:t>Resource Hub</a:t>
            </a:r>
          </a:p>
        </p:txBody>
      </p:sp>
    </p:spTree>
    <p:extLst>
      <p:ext uri="{BB962C8B-B14F-4D97-AF65-F5344CB8AC3E}">
        <p14:creationId xmlns:p14="http://schemas.microsoft.com/office/powerpoint/2010/main" val="2483233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995009-B925-3E9C-6066-E81F7B3D7F04}"/>
              </a:ext>
            </a:extLst>
          </p:cNvPr>
          <p:cNvSpPr/>
          <p:nvPr/>
        </p:nvSpPr>
        <p:spPr>
          <a:xfrm>
            <a:off x="4370" y="645160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FD9A9A-AE6E-492F-686F-5D637073F824}"/>
              </a:ext>
            </a:extLst>
          </p:cNvPr>
          <p:cNvPicPr>
            <a:picLocks noChangeAspect="1"/>
          </p:cNvPicPr>
          <p:nvPr/>
        </p:nvPicPr>
        <p:blipFill>
          <a:blip r:embed="rId3">
            <a:alphaModFix amt="50000"/>
          </a:blip>
          <a:stretch>
            <a:fillRect/>
          </a:stretch>
        </p:blipFill>
        <p:spPr>
          <a:xfrm>
            <a:off x="-589507" y="1921290"/>
            <a:ext cx="5171607" cy="5271914"/>
          </a:xfrm>
          <a:prstGeom prst="rect">
            <a:avLst/>
          </a:prstGeom>
        </p:spPr>
      </p:pic>
      <p:sp>
        <p:nvSpPr>
          <p:cNvPr id="2" name="TextBox 1">
            <a:extLst>
              <a:ext uri="{FF2B5EF4-FFF2-40B4-BE49-F238E27FC236}">
                <a16:creationId xmlns:a16="http://schemas.microsoft.com/office/drawing/2014/main" id="{4232CD9C-A09A-12B3-BB86-F2F51ABB273E}"/>
              </a:ext>
            </a:extLst>
          </p:cNvPr>
          <p:cNvSpPr txBox="1"/>
          <p:nvPr/>
        </p:nvSpPr>
        <p:spPr>
          <a:xfrm>
            <a:off x="307930" y="1255094"/>
            <a:ext cx="5965870" cy="523220"/>
          </a:xfrm>
          <a:prstGeom prst="rect">
            <a:avLst/>
          </a:prstGeom>
          <a:noFill/>
        </p:spPr>
        <p:txBody>
          <a:bodyPr wrap="square" rtlCol="0">
            <a:spAutoFit/>
          </a:bodyPr>
          <a:lstStyle/>
          <a:p>
            <a:r>
              <a:rPr lang="en-US" sz="2800" b="1">
                <a:latin typeface="Lato Medium" panose="020F0502020204030203" pitchFamily="34" charset="0"/>
                <a:ea typeface="Lato Medium" panose="020F0502020204030203" pitchFamily="34" charset="0"/>
                <a:cs typeface="Lato Medium" panose="020F0502020204030203" pitchFamily="34" charset="0"/>
              </a:rPr>
              <a:t>Respectful Workplace Climate Scale</a:t>
            </a:r>
          </a:p>
        </p:txBody>
      </p:sp>
      <p:sp>
        <p:nvSpPr>
          <p:cNvPr id="3" name="TextBox 2">
            <a:extLst>
              <a:ext uri="{FF2B5EF4-FFF2-40B4-BE49-F238E27FC236}">
                <a16:creationId xmlns:a16="http://schemas.microsoft.com/office/drawing/2014/main" id="{82775EBD-D6D1-F1EA-3985-52920299BA6D}"/>
              </a:ext>
            </a:extLst>
          </p:cNvPr>
          <p:cNvSpPr txBox="1"/>
          <p:nvPr/>
        </p:nvSpPr>
        <p:spPr>
          <a:xfrm>
            <a:off x="355416" y="2235514"/>
            <a:ext cx="5788070" cy="2308324"/>
          </a:xfrm>
          <a:prstGeom prst="rect">
            <a:avLst/>
          </a:prstGeom>
          <a:noFill/>
        </p:spPr>
        <p:txBody>
          <a:bodyPr wrap="square" rtlCol="0">
            <a:spAutoFit/>
          </a:bodyPr>
          <a:lstStyle/>
          <a:p>
            <a:r>
              <a:rPr lang="en-US" sz="2400">
                <a:latin typeface="Noto Serif" panose="02020600060500020200" pitchFamily="18" charset="0"/>
                <a:ea typeface="Noto Serif" panose="02020600060500020200" pitchFamily="18" charset="0"/>
                <a:cs typeface="Noto Serif" panose="02020600060500020200" pitchFamily="18" charset="0"/>
              </a:rPr>
              <a:t>The RWC Scale was developed by Dr. Emily Huang at the Safety Climate Lab at OHSU and draws on over 40 years of research in the safety climate arena. </a:t>
            </a: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The Scale is validated and ready for implementation</a:t>
            </a:r>
            <a:r>
              <a:rPr lang="en-US" sz="2400">
                <a:solidFill>
                  <a:srgbClr val="0057B8"/>
                </a:solidFill>
                <a:latin typeface="Noto Serif" panose="02020600060500020200" pitchFamily="18" charset="0"/>
                <a:ea typeface="Noto Serif" panose="02020600060500020200" pitchFamily="18" charset="0"/>
                <a:cs typeface="Noto Serif" panose="02020600060500020200" pitchFamily="18" charset="0"/>
              </a:rPr>
              <a:t>.</a:t>
            </a:r>
          </a:p>
        </p:txBody>
      </p:sp>
      <p:pic>
        <p:nvPicPr>
          <p:cNvPr id="5" name="Picture 4">
            <a:extLst>
              <a:ext uri="{FF2B5EF4-FFF2-40B4-BE49-F238E27FC236}">
                <a16:creationId xmlns:a16="http://schemas.microsoft.com/office/drawing/2014/main" id="{49C9A3A6-61EE-E417-B238-085C521570BD}"/>
              </a:ext>
            </a:extLst>
          </p:cNvPr>
          <p:cNvPicPr>
            <a:picLocks noChangeAspect="1"/>
          </p:cNvPicPr>
          <p:nvPr/>
        </p:nvPicPr>
        <p:blipFill rotWithShape="1">
          <a:blip r:embed="rId4"/>
          <a:srcRect l="27265" r="22687"/>
          <a:stretch/>
        </p:blipFill>
        <p:spPr>
          <a:xfrm>
            <a:off x="7088409" y="0"/>
            <a:ext cx="5099221" cy="6451601"/>
          </a:xfrm>
          <a:prstGeom prst="rect">
            <a:avLst/>
          </a:prstGeom>
        </p:spPr>
      </p:pic>
      <p:pic>
        <p:nvPicPr>
          <p:cNvPr id="8" name="Picture 7">
            <a:extLst>
              <a:ext uri="{FF2B5EF4-FFF2-40B4-BE49-F238E27FC236}">
                <a16:creationId xmlns:a16="http://schemas.microsoft.com/office/drawing/2014/main" id="{2272FA3D-ABF0-FF18-AC48-3277BA890C5C}"/>
              </a:ext>
            </a:extLst>
          </p:cNvPr>
          <p:cNvPicPr>
            <a:picLocks noChangeAspect="1"/>
          </p:cNvPicPr>
          <p:nvPr/>
        </p:nvPicPr>
        <p:blipFill>
          <a:blip r:embed="rId5"/>
          <a:stretch>
            <a:fillRect/>
          </a:stretch>
        </p:blipFill>
        <p:spPr>
          <a:xfrm>
            <a:off x="457200" y="146304"/>
            <a:ext cx="1755648" cy="720266"/>
          </a:xfrm>
          <a:prstGeom prst="rect">
            <a:avLst/>
          </a:prstGeom>
        </p:spPr>
      </p:pic>
    </p:spTree>
    <p:extLst>
      <p:ext uri="{BB962C8B-B14F-4D97-AF65-F5344CB8AC3E}">
        <p14:creationId xmlns:p14="http://schemas.microsoft.com/office/powerpoint/2010/main" val="128221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3F49C-2569-53AD-9F10-32A46E7C58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A3400C4-703E-7D49-665D-2CD03C063B26}"/>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00BB30E-DDD4-383F-EC1A-AA274D995842}"/>
              </a:ext>
            </a:extLst>
          </p:cNvPr>
          <p:cNvSpPr/>
          <p:nvPr/>
        </p:nvSpPr>
        <p:spPr>
          <a:xfrm>
            <a:off x="0" y="6400800"/>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532A904-04DF-7F3D-64F8-BB413E74523D}"/>
              </a:ext>
            </a:extLst>
          </p:cNvPr>
          <p:cNvPicPr>
            <a:picLocks noChangeAspect="1"/>
          </p:cNvPicPr>
          <p:nvPr/>
        </p:nvPicPr>
        <p:blipFill>
          <a:blip r:embed="rId2"/>
          <a:stretch>
            <a:fillRect/>
          </a:stretch>
        </p:blipFill>
        <p:spPr>
          <a:xfrm>
            <a:off x="10158984" y="146304"/>
            <a:ext cx="1755648" cy="720266"/>
          </a:xfrm>
          <a:prstGeom prst="rect">
            <a:avLst/>
          </a:prstGeom>
        </p:spPr>
      </p:pic>
      <p:pic>
        <p:nvPicPr>
          <p:cNvPr id="3" name="Picture 2">
            <a:extLst>
              <a:ext uri="{FF2B5EF4-FFF2-40B4-BE49-F238E27FC236}">
                <a16:creationId xmlns:a16="http://schemas.microsoft.com/office/drawing/2014/main" id="{F5D49825-57DC-47A0-5BB5-08C20ECC8DC7}"/>
              </a:ext>
            </a:extLst>
          </p:cNvPr>
          <p:cNvPicPr>
            <a:picLocks noChangeAspect="1"/>
          </p:cNvPicPr>
          <p:nvPr/>
        </p:nvPicPr>
        <p:blipFill>
          <a:blip r:embed="rId3">
            <a:alphaModFix amt="31000"/>
          </a:blip>
          <a:stretch>
            <a:fillRect/>
          </a:stretch>
        </p:blipFill>
        <p:spPr>
          <a:xfrm>
            <a:off x="2886194" y="-757705"/>
            <a:ext cx="5171607" cy="5271914"/>
          </a:xfrm>
          <a:prstGeom prst="rect">
            <a:avLst/>
          </a:prstGeom>
        </p:spPr>
      </p:pic>
      <p:sp>
        <p:nvSpPr>
          <p:cNvPr id="5" name="TextBox 4">
            <a:extLst>
              <a:ext uri="{FF2B5EF4-FFF2-40B4-BE49-F238E27FC236}">
                <a16:creationId xmlns:a16="http://schemas.microsoft.com/office/drawing/2014/main" id="{E7543229-79D7-5A55-045A-EC0C642ACA2E}"/>
              </a:ext>
            </a:extLst>
          </p:cNvPr>
          <p:cNvSpPr txBox="1"/>
          <p:nvPr/>
        </p:nvSpPr>
        <p:spPr>
          <a:xfrm>
            <a:off x="5066745" y="723559"/>
            <a:ext cx="4460282" cy="584775"/>
          </a:xfrm>
          <a:prstGeom prst="rect">
            <a:avLst/>
          </a:prstGeom>
          <a:noFill/>
        </p:spPr>
        <p:txBody>
          <a:bodyPr wrap="square" rtlCol="0">
            <a:spAutoFit/>
          </a:bodyPr>
          <a:lstStyle/>
          <a:p>
            <a:r>
              <a:rPr lang="en-US" sz="3200">
                <a:latin typeface="Lato Medium" panose="020F0502020204030203" pitchFamily="34" charset="0"/>
                <a:ea typeface="Lato Medium" panose="020F0502020204030203" pitchFamily="34" charset="0"/>
                <a:cs typeface="Lato Medium" panose="020F0502020204030203" pitchFamily="34" charset="0"/>
              </a:rPr>
              <a:t>Presentation Overview</a:t>
            </a:r>
          </a:p>
        </p:txBody>
      </p:sp>
      <p:sp>
        <p:nvSpPr>
          <p:cNvPr id="10" name="TextBox 9">
            <a:extLst>
              <a:ext uri="{FF2B5EF4-FFF2-40B4-BE49-F238E27FC236}">
                <a16:creationId xmlns:a16="http://schemas.microsoft.com/office/drawing/2014/main" id="{222AD704-D155-55A2-C88B-A4A21733654B}"/>
              </a:ext>
            </a:extLst>
          </p:cNvPr>
          <p:cNvSpPr txBox="1"/>
          <p:nvPr/>
        </p:nvSpPr>
        <p:spPr>
          <a:xfrm>
            <a:off x="5066745" y="1589909"/>
            <a:ext cx="6915048" cy="4708981"/>
          </a:xfrm>
          <a:prstGeom prst="rect">
            <a:avLst/>
          </a:prstGeom>
          <a:noFill/>
        </p:spPr>
        <p:txBody>
          <a:bodyPr wrap="square" rtlCol="0">
            <a:spAutoFit/>
          </a:bodyPr>
          <a:lstStyle/>
          <a:p>
            <a:r>
              <a:rPr lang="en-US" sz="2000" b="1">
                <a:latin typeface="Noto Serif" panose="02020600060500020200" pitchFamily="18" charset="0"/>
                <a:ea typeface="Noto Serif" panose="02020600060500020200" pitchFamily="18" charset="0"/>
                <a:cs typeface="Noto Serif" panose="02020600060500020200" pitchFamily="18" charset="0"/>
              </a:rPr>
              <a:t>Erin Flynn, Ph.D., Outreach Program Director</a:t>
            </a:r>
          </a:p>
          <a:p>
            <a:endParaRPr lang="en-US" sz="20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r>
              <a:rPr lang="en-US" sz="2000">
                <a:latin typeface="Noto Serif" panose="02020600060500020200" pitchFamily="18" charset="0"/>
                <a:ea typeface="Noto Serif" panose="02020600060500020200" pitchFamily="18" charset="0"/>
                <a:cs typeface="Noto Serif" panose="02020600060500020200" pitchFamily="18" charset="0"/>
              </a:rPr>
              <a:t>Respectful Workplace Initiative Overview</a:t>
            </a:r>
          </a:p>
          <a:p>
            <a:pPr marL="342900" indent="-342900">
              <a:buFont typeface="Arial" panose="020B0604020202020204" pitchFamily="34" charset="0"/>
              <a:buChar char="•"/>
            </a:pPr>
            <a:r>
              <a:rPr lang="en-US" sz="2000">
                <a:latin typeface="Noto Serif" panose="02020600060500020200" pitchFamily="18" charset="0"/>
                <a:ea typeface="Noto Serif" panose="02020600060500020200" pitchFamily="18" charset="0"/>
                <a:cs typeface="Noto Serif" panose="02020600060500020200" pitchFamily="18" charset="0"/>
              </a:rPr>
              <a:t>Respectful Workplace Resource Hub</a:t>
            </a:r>
          </a:p>
          <a:p>
            <a:pPr marL="342900" indent="-342900">
              <a:buFont typeface="Arial" panose="020B0604020202020204" pitchFamily="34" charset="0"/>
              <a:buChar char="•"/>
            </a:pPr>
            <a:endParaRPr lang="en-US" sz="20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endParaRPr lang="en-US" sz="2000">
              <a:latin typeface="Noto Serif" panose="02020600060500020200" pitchFamily="18" charset="0"/>
              <a:ea typeface="Noto Serif" panose="02020600060500020200" pitchFamily="18" charset="0"/>
              <a:cs typeface="Noto Serif" panose="02020600060500020200" pitchFamily="18" charset="0"/>
            </a:endParaRPr>
          </a:p>
          <a:p>
            <a:r>
              <a:rPr lang="en-US" sz="2000" b="1">
                <a:latin typeface="Noto Serif" panose="02020600060500020200" pitchFamily="18" charset="0"/>
                <a:ea typeface="Noto Serif" panose="02020600060500020200" pitchFamily="18" charset="0"/>
                <a:cs typeface="Noto Serif" panose="02020600060500020200" pitchFamily="18" charset="0"/>
              </a:rPr>
              <a:t>Emily Huang, Ph.D., Professor and Director, OHSU Climate Safety Lab</a:t>
            </a:r>
          </a:p>
          <a:p>
            <a:endParaRPr lang="en-US" sz="20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r>
              <a:rPr lang="en-US" sz="2000">
                <a:latin typeface="Noto Serif" panose="02020600060500020200" pitchFamily="18" charset="0"/>
                <a:ea typeface="Noto Serif" panose="02020600060500020200" pitchFamily="18" charset="0"/>
                <a:cs typeface="Noto Serif" panose="02020600060500020200" pitchFamily="18" charset="0"/>
              </a:rPr>
              <a:t>OHSU Safety Lab</a:t>
            </a:r>
          </a:p>
          <a:p>
            <a:pPr marL="342900" indent="-342900">
              <a:buFont typeface="Arial" panose="020B0604020202020204" pitchFamily="34" charset="0"/>
              <a:buChar char="•"/>
            </a:pPr>
            <a:r>
              <a:rPr lang="en-US" sz="2000">
                <a:latin typeface="Noto Serif" panose="02020600060500020200" pitchFamily="18" charset="0"/>
                <a:ea typeface="Noto Serif" panose="02020600060500020200" pitchFamily="18" charset="0"/>
                <a:cs typeface="Noto Serif" panose="02020600060500020200" pitchFamily="18" charset="0"/>
              </a:rPr>
              <a:t>Respectful Workplace Climate Scale</a:t>
            </a:r>
          </a:p>
          <a:p>
            <a:pPr marL="342900" indent="-342900">
              <a:buFont typeface="Arial" panose="020B0604020202020204" pitchFamily="34" charset="0"/>
              <a:buChar char="•"/>
            </a:pPr>
            <a:r>
              <a:rPr lang="en-US" sz="2000">
                <a:latin typeface="Noto Serif" panose="02020600060500020200" pitchFamily="18" charset="0"/>
                <a:ea typeface="Noto Serif" panose="02020600060500020200" pitchFamily="18" charset="0"/>
                <a:cs typeface="Noto Serif" panose="02020600060500020200" pitchFamily="18" charset="0"/>
              </a:rPr>
              <a:t>Tradeswomen Project</a:t>
            </a:r>
          </a:p>
          <a:p>
            <a:pPr marL="342900" indent="-342900">
              <a:buFont typeface="Arial" panose="020B0604020202020204" pitchFamily="34" charset="0"/>
              <a:buChar char="•"/>
            </a:pPr>
            <a:endParaRPr lang="en-US" sz="2000">
              <a:latin typeface="Noto Serif" panose="02020600060500020200" pitchFamily="18" charset="0"/>
              <a:ea typeface="Noto Serif" panose="02020600060500020200" pitchFamily="18" charset="0"/>
              <a:cs typeface="Noto Serif" panose="02020600060500020200" pitchFamily="18" charset="0"/>
            </a:endParaRPr>
          </a:p>
          <a:p>
            <a:endParaRPr lang="en-US" sz="20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endParaRPr lang="en-US" sz="2000">
              <a:latin typeface="Noto Serif" panose="02020600060500020200" pitchFamily="18" charset="0"/>
              <a:ea typeface="Noto Serif" panose="02020600060500020200" pitchFamily="18" charset="0"/>
              <a:cs typeface="Noto Serif" panose="02020600060500020200" pitchFamily="18" charset="0"/>
            </a:endParaRPr>
          </a:p>
        </p:txBody>
      </p:sp>
      <p:pic>
        <p:nvPicPr>
          <p:cNvPr id="7" name="Picture 6">
            <a:extLst>
              <a:ext uri="{FF2B5EF4-FFF2-40B4-BE49-F238E27FC236}">
                <a16:creationId xmlns:a16="http://schemas.microsoft.com/office/drawing/2014/main" id="{6701E80A-E4BA-3383-ECC7-AA6899A1205A}"/>
              </a:ext>
            </a:extLst>
          </p:cNvPr>
          <p:cNvPicPr>
            <a:picLocks noChangeAspect="1"/>
          </p:cNvPicPr>
          <p:nvPr/>
        </p:nvPicPr>
        <p:blipFill rotWithShape="1">
          <a:blip r:embed="rId4"/>
          <a:srcRect l="43096" r="11070"/>
          <a:stretch/>
        </p:blipFill>
        <p:spPr>
          <a:xfrm>
            <a:off x="-3155" y="12357"/>
            <a:ext cx="4770685" cy="6400800"/>
          </a:xfrm>
          <a:prstGeom prst="rect">
            <a:avLst/>
          </a:prstGeom>
        </p:spPr>
      </p:pic>
    </p:spTree>
    <p:extLst>
      <p:ext uri="{BB962C8B-B14F-4D97-AF65-F5344CB8AC3E}">
        <p14:creationId xmlns:p14="http://schemas.microsoft.com/office/powerpoint/2010/main" val="2456637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05A6FF-061B-08F2-FFB9-AEDA4B26CAD5}"/>
              </a:ext>
            </a:extLst>
          </p:cNvPr>
          <p:cNvSpPr/>
          <p:nvPr/>
        </p:nvSpPr>
        <p:spPr>
          <a:xfrm>
            <a:off x="0" y="0"/>
            <a:ext cx="6091632" cy="690880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995009-B925-3E9C-6066-E81F7B3D7F04}"/>
              </a:ext>
            </a:extLst>
          </p:cNvPr>
          <p:cNvSpPr/>
          <p:nvPr/>
        </p:nvSpPr>
        <p:spPr>
          <a:xfrm>
            <a:off x="4370" y="645160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FD9A9A-AE6E-492F-686F-5D637073F824}"/>
              </a:ext>
            </a:extLst>
          </p:cNvPr>
          <p:cNvPicPr>
            <a:picLocks noChangeAspect="1"/>
          </p:cNvPicPr>
          <p:nvPr/>
        </p:nvPicPr>
        <p:blipFill>
          <a:blip r:embed="rId3">
            <a:alphaModFix amt="50000"/>
          </a:blip>
          <a:stretch>
            <a:fillRect/>
          </a:stretch>
        </p:blipFill>
        <p:spPr>
          <a:xfrm>
            <a:off x="-749572" y="1908933"/>
            <a:ext cx="5171607" cy="5271914"/>
          </a:xfrm>
          <a:prstGeom prst="rect">
            <a:avLst/>
          </a:prstGeom>
        </p:spPr>
      </p:pic>
      <p:sp>
        <p:nvSpPr>
          <p:cNvPr id="2" name="TextBox 1">
            <a:extLst>
              <a:ext uri="{FF2B5EF4-FFF2-40B4-BE49-F238E27FC236}">
                <a16:creationId xmlns:a16="http://schemas.microsoft.com/office/drawing/2014/main" id="{4232CD9C-A09A-12B3-BB86-F2F51ABB273E}"/>
              </a:ext>
            </a:extLst>
          </p:cNvPr>
          <p:cNvSpPr txBox="1"/>
          <p:nvPr/>
        </p:nvSpPr>
        <p:spPr>
          <a:xfrm>
            <a:off x="245292" y="1325730"/>
            <a:ext cx="5011542" cy="954107"/>
          </a:xfrm>
          <a:prstGeom prst="rect">
            <a:avLst/>
          </a:prstGeom>
          <a:noFill/>
        </p:spPr>
        <p:txBody>
          <a:bodyPr wrap="square" rtlCol="0">
            <a:spAutoFit/>
          </a:bodyPr>
          <a:lstStyle/>
          <a:p>
            <a:r>
              <a:rPr lang="en-US" sz="2800" b="1">
                <a:latin typeface="Lato Medium" panose="020F0502020204030203" pitchFamily="34" charset="0"/>
                <a:ea typeface="Lato Medium" panose="020F0502020204030203" pitchFamily="34" charset="0"/>
                <a:cs typeface="Lato Medium" panose="020F0502020204030203" pitchFamily="34" charset="0"/>
              </a:rPr>
              <a:t>Respectful Workplace Resource Hub</a:t>
            </a:r>
          </a:p>
        </p:txBody>
      </p:sp>
      <p:pic>
        <p:nvPicPr>
          <p:cNvPr id="5" name="Picture 4">
            <a:extLst>
              <a:ext uri="{FF2B5EF4-FFF2-40B4-BE49-F238E27FC236}">
                <a16:creationId xmlns:a16="http://schemas.microsoft.com/office/drawing/2014/main" id="{BEA79827-4C7C-7B4E-BB64-ABAD592F871B}"/>
              </a:ext>
            </a:extLst>
          </p:cNvPr>
          <p:cNvPicPr>
            <a:picLocks noChangeAspect="1"/>
          </p:cNvPicPr>
          <p:nvPr/>
        </p:nvPicPr>
        <p:blipFill>
          <a:blip r:embed="rId4"/>
          <a:stretch>
            <a:fillRect/>
          </a:stretch>
        </p:blipFill>
        <p:spPr>
          <a:xfrm>
            <a:off x="6206731" y="1010758"/>
            <a:ext cx="5985269" cy="4861884"/>
          </a:xfrm>
          <a:prstGeom prst="rect">
            <a:avLst/>
          </a:prstGeom>
        </p:spPr>
      </p:pic>
      <p:sp>
        <p:nvSpPr>
          <p:cNvPr id="11" name="TextBox 10">
            <a:extLst>
              <a:ext uri="{FF2B5EF4-FFF2-40B4-BE49-F238E27FC236}">
                <a16:creationId xmlns:a16="http://schemas.microsoft.com/office/drawing/2014/main" id="{CC061007-2B87-EE10-D5E0-BBBFE2C4C2B9}"/>
              </a:ext>
            </a:extLst>
          </p:cNvPr>
          <p:cNvSpPr txBox="1"/>
          <p:nvPr/>
        </p:nvSpPr>
        <p:spPr>
          <a:xfrm>
            <a:off x="307930" y="2580640"/>
            <a:ext cx="5648370" cy="3416320"/>
          </a:xfrm>
          <a:prstGeom prst="rect">
            <a:avLst/>
          </a:prstGeom>
          <a:noFill/>
        </p:spPr>
        <p:txBody>
          <a:bodyPr wrap="square" rtlCol="0">
            <a:spAutoFit/>
          </a:bodyPr>
          <a:lstStyle/>
          <a:p>
            <a:r>
              <a:rPr lang="en-US" sz="2400">
                <a:latin typeface="Noto Serif" panose="02020600060500020200" pitchFamily="18" charset="0"/>
                <a:ea typeface="Noto Serif" panose="02020600060500020200" pitchFamily="18" charset="0"/>
                <a:cs typeface="Noto Serif" panose="02020600060500020200" pitchFamily="18" charset="0"/>
              </a:rPr>
              <a:t>The </a:t>
            </a: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Resource Hub </a:t>
            </a:r>
            <a:r>
              <a:rPr lang="en-US" sz="2400">
                <a:latin typeface="Noto Serif" panose="02020600060500020200" pitchFamily="18" charset="0"/>
                <a:ea typeface="Noto Serif" panose="02020600060500020200" pitchFamily="18" charset="0"/>
                <a:cs typeface="Noto Serif" panose="02020600060500020200" pitchFamily="18" charset="0"/>
              </a:rPr>
              <a:t>is in development. It will be an on-line repository of evidence-based and evidence informed:</a:t>
            </a:r>
          </a:p>
          <a:p>
            <a:endParaRPr lang="en-US" sz="24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r>
              <a:rPr lang="en-US" sz="2400">
                <a:latin typeface="Noto Serif" panose="02020600060500020200" pitchFamily="18" charset="0"/>
                <a:ea typeface="Noto Serif" panose="02020600060500020200" pitchFamily="18" charset="0"/>
                <a:cs typeface="Noto Serif" panose="02020600060500020200" pitchFamily="18" charset="0"/>
              </a:rPr>
              <a:t>Trainings</a:t>
            </a:r>
          </a:p>
          <a:p>
            <a:pPr marL="342900" indent="-342900">
              <a:buFont typeface="Arial" panose="020B0604020202020204" pitchFamily="34" charset="0"/>
              <a:buChar char="•"/>
            </a:pPr>
            <a:r>
              <a:rPr lang="en-US" sz="2400">
                <a:latin typeface="Noto Serif" panose="02020600060500020200" pitchFamily="18" charset="0"/>
                <a:ea typeface="Noto Serif" panose="02020600060500020200" pitchFamily="18" charset="0"/>
                <a:cs typeface="Noto Serif" panose="02020600060500020200" pitchFamily="18" charset="0"/>
              </a:rPr>
              <a:t>Tools</a:t>
            </a:r>
          </a:p>
          <a:p>
            <a:pPr marL="342900" indent="-342900">
              <a:buFont typeface="Arial" panose="020B0604020202020204" pitchFamily="34" charset="0"/>
              <a:buChar char="•"/>
            </a:pPr>
            <a:r>
              <a:rPr lang="en-US" sz="2400">
                <a:latin typeface="Noto Serif" panose="02020600060500020200" pitchFamily="18" charset="0"/>
                <a:ea typeface="Noto Serif" panose="02020600060500020200" pitchFamily="18" charset="0"/>
                <a:cs typeface="Noto Serif" panose="02020600060500020200" pitchFamily="18" charset="0"/>
              </a:rPr>
              <a:t>Policies</a:t>
            </a:r>
          </a:p>
          <a:p>
            <a:pPr marL="342900" indent="-342900">
              <a:buFont typeface="Arial" panose="020B0604020202020204" pitchFamily="34" charset="0"/>
              <a:buChar char="•"/>
            </a:pPr>
            <a:r>
              <a:rPr lang="en-US" sz="2400">
                <a:latin typeface="Noto Serif" panose="02020600060500020200" pitchFamily="18" charset="0"/>
                <a:ea typeface="Noto Serif" panose="02020600060500020200" pitchFamily="18" charset="0"/>
                <a:cs typeface="Noto Serif" panose="02020600060500020200" pitchFamily="18" charset="0"/>
              </a:rPr>
              <a:t>Informational Resources</a:t>
            </a:r>
          </a:p>
        </p:txBody>
      </p:sp>
      <p:pic>
        <p:nvPicPr>
          <p:cNvPr id="3" name="Picture 2">
            <a:extLst>
              <a:ext uri="{FF2B5EF4-FFF2-40B4-BE49-F238E27FC236}">
                <a16:creationId xmlns:a16="http://schemas.microsoft.com/office/drawing/2014/main" id="{F4362914-F680-33D6-8C36-0059D639717C}"/>
              </a:ext>
            </a:extLst>
          </p:cNvPr>
          <p:cNvPicPr>
            <a:picLocks noChangeAspect="1"/>
          </p:cNvPicPr>
          <p:nvPr/>
        </p:nvPicPr>
        <p:blipFill>
          <a:blip r:embed="rId5"/>
          <a:stretch>
            <a:fillRect/>
          </a:stretch>
        </p:blipFill>
        <p:spPr>
          <a:xfrm>
            <a:off x="457200" y="146304"/>
            <a:ext cx="1755648" cy="720266"/>
          </a:xfrm>
          <a:prstGeom prst="rect">
            <a:avLst/>
          </a:prstGeom>
        </p:spPr>
      </p:pic>
    </p:spTree>
    <p:extLst>
      <p:ext uri="{BB962C8B-B14F-4D97-AF65-F5344CB8AC3E}">
        <p14:creationId xmlns:p14="http://schemas.microsoft.com/office/powerpoint/2010/main" val="1686728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585164-2D81-7EFC-F3C5-597102F5DD53}"/>
              </a:ext>
            </a:extLst>
          </p:cNvPr>
          <p:cNvSpPr>
            <a:spLocks noGrp="1"/>
          </p:cNvSpPr>
          <p:nvPr>
            <p:ph type="sldNum" sz="quarter" idx="12"/>
          </p:nvPr>
        </p:nvSpPr>
        <p:spPr/>
        <p:txBody>
          <a:bodyPr/>
          <a:lstStyle/>
          <a:p>
            <a:fld id="{FE64FAF0-67D6-8641-82FF-792E6360F5A5}" type="slidenum">
              <a:rPr lang="en-US" smtClean="0"/>
              <a:pPr/>
              <a:t>21</a:t>
            </a:fld>
            <a:endParaRPr lang="en-US"/>
          </a:p>
        </p:txBody>
      </p:sp>
      <p:sp>
        <p:nvSpPr>
          <p:cNvPr id="5" name="Title 4">
            <a:extLst>
              <a:ext uri="{FF2B5EF4-FFF2-40B4-BE49-F238E27FC236}">
                <a16:creationId xmlns:a16="http://schemas.microsoft.com/office/drawing/2014/main" id="{6B76788B-6560-B059-BAB1-7E228245D869}"/>
              </a:ext>
            </a:extLst>
          </p:cNvPr>
          <p:cNvSpPr txBox="1">
            <a:spLocks noGrp="1"/>
          </p:cNvSpPr>
          <p:nvPr>
            <p:ph type="title"/>
          </p:nvPr>
        </p:nvSpPr>
        <p:spPr>
          <a:xfrm>
            <a:off x="557337" y="833522"/>
            <a:ext cx="10275763" cy="590931"/>
          </a:xfrm>
          <a:prstGeom prst="rect">
            <a:avLst/>
          </a:prstGeom>
          <a:noFill/>
        </p:spPr>
        <p:txBody>
          <a:bodyPr wrap="square" rtlCol="0">
            <a:spAutoFit/>
          </a:bodyPr>
          <a:lstStyle/>
          <a:p>
            <a:r>
              <a:rPr lang="en-US" sz="3600" b="1">
                <a:latin typeface="Lato" panose="020F0502020204030203" pitchFamily="34" charset="0"/>
                <a:ea typeface="Lato" panose="020F0502020204030203" pitchFamily="34" charset="0"/>
                <a:cs typeface="Lato" panose="020F0502020204030203" pitchFamily="34" charset="0"/>
              </a:rPr>
              <a:t>Building the Respectful Workplace Resource Hub</a:t>
            </a:r>
          </a:p>
        </p:txBody>
      </p:sp>
      <p:sp>
        <p:nvSpPr>
          <p:cNvPr id="2" name="Alternate Process 1">
            <a:extLst>
              <a:ext uri="{FF2B5EF4-FFF2-40B4-BE49-F238E27FC236}">
                <a16:creationId xmlns:a16="http://schemas.microsoft.com/office/drawing/2014/main" id="{10685F9D-A0F1-3842-A3E6-1D4E13324E81}"/>
              </a:ext>
            </a:extLst>
          </p:cNvPr>
          <p:cNvSpPr/>
          <p:nvPr/>
        </p:nvSpPr>
        <p:spPr>
          <a:xfrm>
            <a:off x="9448460" y="1931274"/>
            <a:ext cx="2491797" cy="1142601"/>
          </a:xfrm>
          <a:prstGeom prst="flowChartAlternateProcess">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Grey Literature Review</a:t>
            </a:r>
          </a:p>
        </p:txBody>
      </p:sp>
      <p:sp>
        <p:nvSpPr>
          <p:cNvPr id="3" name="Alternate Process 2">
            <a:extLst>
              <a:ext uri="{FF2B5EF4-FFF2-40B4-BE49-F238E27FC236}">
                <a16:creationId xmlns:a16="http://schemas.microsoft.com/office/drawing/2014/main" id="{9DEB8071-10A4-E5E7-8964-63EA8AA98407}"/>
              </a:ext>
            </a:extLst>
          </p:cNvPr>
          <p:cNvSpPr/>
          <p:nvPr/>
        </p:nvSpPr>
        <p:spPr>
          <a:xfrm>
            <a:off x="6429114" y="1931275"/>
            <a:ext cx="2491797" cy="1142601"/>
          </a:xfrm>
          <a:prstGeom prst="flowChartAlternateProcess">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Training Review</a:t>
            </a:r>
          </a:p>
        </p:txBody>
      </p:sp>
      <p:sp>
        <p:nvSpPr>
          <p:cNvPr id="6" name="Alternate Process 5">
            <a:extLst>
              <a:ext uri="{FF2B5EF4-FFF2-40B4-BE49-F238E27FC236}">
                <a16:creationId xmlns:a16="http://schemas.microsoft.com/office/drawing/2014/main" id="{DC748450-42DB-EDEB-E49F-B279C8D8918A}"/>
              </a:ext>
            </a:extLst>
          </p:cNvPr>
          <p:cNvSpPr/>
          <p:nvPr/>
        </p:nvSpPr>
        <p:spPr>
          <a:xfrm>
            <a:off x="418524" y="1980764"/>
            <a:ext cx="2491797" cy="1142601"/>
          </a:xfrm>
          <a:prstGeom prst="flowChartAlternateProcess">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Scientific Literature Review</a:t>
            </a:r>
          </a:p>
        </p:txBody>
      </p:sp>
      <p:sp>
        <p:nvSpPr>
          <p:cNvPr id="7" name="Alternate Process 6">
            <a:extLst>
              <a:ext uri="{FF2B5EF4-FFF2-40B4-BE49-F238E27FC236}">
                <a16:creationId xmlns:a16="http://schemas.microsoft.com/office/drawing/2014/main" id="{D20D4993-F550-7167-235B-678D509CB145}"/>
              </a:ext>
            </a:extLst>
          </p:cNvPr>
          <p:cNvSpPr/>
          <p:nvPr/>
        </p:nvSpPr>
        <p:spPr>
          <a:xfrm>
            <a:off x="3423819" y="1931274"/>
            <a:ext cx="2491797" cy="1142601"/>
          </a:xfrm>
          <a:prstGeom prst="flowChartAlternateProcess">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Stakeholder Interviews</a:t>
            </a:r>
          </a:p>
        </p:txBody>
      </p:sp>
      <p:sp>
        <p:nvSpPr>
          <p:cNvPr id="14" name="TextBox 13">
            <a:extLst>
              <a:ext uri="{FF2B5EF4-FFF2-40B4-BE49-F238E27FC236}">
                <a16:creationId xmlns:a16="http://schemas.microsoft.com/office/drawing/2014/main" id="{995941F1-E8E3-ECB6-8D91-361AB246F6F4}"/>
              </a:ext>
            </a:extLst>
          </p:cNvPr>
          <p:cNvSpPr txBox="1"/>
          <p:nvPr/>
        </p:nvSpPr>
        <p:spPr>
          <a:xfrm>
            <a:off x="6392976" y="3110695"/>
            <a:ext cx="2956861" cy="1938992"/>
          </a:xfrm>
          <a:prstGeom prst="rect">
            <a:avLst/>
          </a:prstGeom>
          <a:noFill/>
        </p:spPr>
        <p:txBody>
          <a:bodyPr wrap="square" rtlCol="0">
            <a:spAutoFit/>
          </a:bodyPr>
          <a:lstStyle/>
          <a:p>
            <a:r>
              <a:rPr lang="en-US" sz="2000" i="0">
                <a:solidFill>
                  <a:srgbClr val="FFFFFF"/>
                </a:solidFill>
                <a:effectLst/>
                <a:latin typeface="Noto Serif" panose="02020600060500020200" pitchFamily="18" charset="0"/>
                <a:ea typeface="Noto Serif" panose="02020600060500020200" pitchFamily="18" charset="0"/>
                <a:cs typeface="Noto Serif" panose="02020600060500020200" pitchFamily="18" charset="0"/>
              </a:rPr>
              <a:t>25+ trainings from private companies, universities, unions, government departments, and nonprofits</a:t>
            </a:r>
            <a:endParaRPr lang="en-US" sz="20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15" name="TextBox 14">
            <a:extLst>
              <a:ext uri="{FF2B5EF4-FFF2-40B4-BE49-F238E27FC236}">
                <a16:creationId xmlns:a16="http://schemas.microsoft.com/office/drawing/2014/main" id="{7510DAF2-2C8E-3D48-3F80-2F4C0CAD103C}"/>
              </a:ext>
            </a:extLst>
          </p:cNvPr>
          <p:cNvSpPr txBox="1"/>
          <p:nvPr/>
        </p:nvSpPr>
        <p:spPr>
          <a:xfrm>
            <a:off x="9348788" y="3110695"/>
            <a:ext cx="2843212" cy="1323439"/>
          </a:xfrm>
          <a:prstGeom prst="rect">
            <a:avLst/>
          </a:prstGeom>
          <a:noFill/>
        </p:spPr>
        <p:txBody>
          <a:bodyPr wrap="square" rtlCol="0">
            <a:spAutoFit/>
          </a:bodyPr>
          <a:lstStyle/>
          <a:p>
            <a:r>
              <a:rPr lang="en-US" sz="2000">
                <a:solidFill>
                  <a:srgbClr val="FFFFFF"/>
                </a:solidFill>
                <a:latin typeface="Noto Serif" panose="02020600060500020200" pitchFamily="18" charset="0"/>
                <a:ea typeface="Noto Serif" panose="02020600060500020200" pitchFamily="18" charset="0"/>
                <a:cs typeface="Noto Serif" panose="02020600060500020200" pitchFamily="18" charset="0"/>
              </a:rPr>
              <a:t>20</a:t>
            </a:r>
            <a:r>
              <a:rPr lang="en-US" sz="2000" i="0">
                <a:solidFill>
                  <a:srgbClr val="FFFFFF"/>
                </a:solidFill>
                <a:effectLst/>
                <a:latin typeface="Noto Serif" panose="02020600060500020200" pitchFamily="18" charset="0"/>
                <a:ea typeface="Noto Serif" panose="02020600060500020200" pitchFamily="18" charset="0"/>
                <a:cs typeface="Noto Serif" panose="02020600060500020200" pitchFamily="18" charset="0"/>
              </a:rPr>
              <a:t>+ peer reviewed articles evaluating respectful workplace related interventions</a:t>
            </a:r>
            <a:endParaRPr lang="en-US" sz="20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16" name="TextBox 15">
            <a:extLst>
              <a:ext uri="{FF2B5EF4-FFF2-40B4-BE49-F238E27FC236}">
                <a16:creationId xmlns:a16="http://schemas.microsoft.com/office/drawing/2014/main" id="{0626F98A-9BFB-52CD-1D42-79B0A1E91A44}"/>
              </a:ext>
            </a:extLst>
          </p:cNvPr>
          <p:cNvSpPr txBox="1"/>
          <p:nvPr/>
        </p:nvSpPr>
        <p:spPr>
          <a:xfrm>
            <a:off x="252073" y="3208356"/>
            <a:ext cx="2944940" cy="1938992"/>
          </a:xfrm>
          <a:prstGeom prst="rect">
            <a:avLst/>
          </a:prstGeom>
          <a:noFill/>
        </p:spPr>
        <p:txBody>
          <a:bodyPr wrap="square" rtlCol="0">
            <a:spAutoFit/>
          </a:bodyPr>
          <a:lstStyle/>
          <a:p>
            <a:r>
              <a:rPr lang="en-US" sz="2000">
                <a:solidFill>
                  <a:srgbClr val="FFFFFF"/>
                </a:solidFill>
                <a:latin typeface="Noto Serif" panose="02020600060500020200" pitchFamily="18" charset="0"/>
                <a:ea typeface="Noto Serif" panose="02020600060500020200" pitchFamily="18" charset="0"/>
                <a:cs typeface="Noto Serif" panose="02020600060500020200" pitchFamily="18" charset="0"/>
              </a:rPr>
              <a:t>40+ interviews with public owners, general contractors, subcontractors, unions and subject matter experts</a:t>
            </a:r>
            <a:endParaRPr lang="en-US" sz="2000">
              <a:latin typeface="Noto Serif" panose="02020600060500020200" pitchFamily="18" charset="0"/>
              <a:ea typeface="Noto Serif" panose="02020600060500020200" pitchFamily="18" charset="0"/>
              <a:cs typeface="Noto Serif" panose="02020600060500020200" pitchFamily="18" charset="0"/>
            </a:endParaRPr>
          </a:p>
        </p:txBody>
      </p:sp>
      <p:sp>
        <p:nvSpPr>
          <p:cNvPr id="17" name="TextBox 16">
            <a:extLst>
              <a:ext uri="{FF2B5EF4-FFF2-40B4-BE49-F238E27FC236}">
                <a16:creationId xmlns:a16="http://schemas.microsoft.com/office/drawing/2014/main" id="{E8C19B17-FD9A-0481-5852-754A1BE9B4E6}"/>
              </a:ext>
            </a:extLst>
          </p:cNvPr>
          <p:cNvSpPr txBox="1"/>
          <p:nvPr/>
        </p:nvSpPr>
        <p:spPr>
          <a:xfrm>
            <a:off x="3357372" y="3235307"/>
            <a:ext cx="2944940" cy="1938992"/>
          </a:xfrm>
          <a:prstGeom prst="rect">
            <a:avLst/>
          </a:prstGeom>
          <a:noFill/>
        </p:spPr>
        <p:txBody>
          <a:bodyPr wrap="square" lIns="91440" tIns="45720" rIns="91440" bIns="45720" rtlCol="0" anchor="t">
            <a:spAutoFit/>
          </a:bodyPr>
          <a:lstStyle/>
          <a:p>
            <a:r>
              <a:rPr lang="en-US" sz="2000">
                <a:ea typeface="Noto Serif"/>
                <a:cs typeface="Noto Serif"/>
              </a:rPr>
              <a:t>50 + interviews with public owners, general contractors, subcontractors, unions and subject matter experts</a:t>
            </a:r>
          </a:p>
        </p:txBody>
      </p:sp>
      <p:sp>
        <p:nvSpPr>
          <p:cNvPr id="18" name="TextBox 17">
            <a:extLst>
              <a:ext uri="{FF2B5EF4-FFF2-40B4-BE49-F238E27FC236}">
                <a16:creationId xmlns:a16="http://schemas.microsoft.com/office/drawing/2014/main" id="{A5501178-CB87-B506-2079-1F41F3252A12}"/>
              </a:ext>
            </a:extLst>
          </p:cNvPr>
          <p:cNvSpPr txBox="1"/>
          <p:nvPr/>
        </p:nvSpPr>
        <p:spPr>
          <a:xfrm>
            <a:off x="9360709" y="3264421"/>
            <a:ext cx="2944940" cy="2246769"/>
          </a:xfrm>
          <a:prstGeom prst="rect">
            <a:avLst/>
          </a:prstGeom>
          <a:noFill/>
        </p:spPr>
        <p:txBody>
          <a:bodyPr wrap="square" rtlCol="0">
            <a:spAutoFit/>
          </a:bodyPr>
          <a:lstStyle/>
          <a:p>
            <a:r>
              <a:rPr lang="en-US" sz="2000" i="0">
                <a:effectLst/>
                <a:ea typeface="Noto Serif" panose="02020600060500020200" pitchFamily="18" charset="0"/>
                <a:cs typeface="Noto Serif" panose="02020600060500020200" pitchFamily="18" charset="0"/>
              </a:rPr>
              <a:t>50+ resources including guides, tool kits, sample policies, assessments, factsheets, etc.</a:t>
            </a:r>
          </a:p>
          <a:p>
            <a:endParaRPr lang="en-US" sz="2000">
              <a:ea typeface="Noto Serif" panose="02020600060500020200" pitchFamily="18" charset="0"/>
              <a:cs typeface="Noto Serif" panose="02020600060500020200" pitchFamily="18" charset="0"/>
            </a:endParaRPr>
          </a:p>
          <a:p>
            <a:r>
              <a:rPr lang="en-US" sz="2000" i="0">
                <a:effectLst/>
                <a:ea typeface="Noto Serif" panose="02020600060500020200" pitchFamily="18" charset="0"/>
                <a:cs typeface="Noto Serif" panose="02020600060500020200" pitchFamily="18" charset="0"/>
              </a:rPr>
              <a:t>20+ key reports and articles</a:t>
            </a:r>
            <a:endParaRPr lang="en-US" sz="2000">
              <a:ea typeface="Noto Serif" panose="02020600060500020200" pitchFamily="18" charset="0"/>
              <a:cs typeface="Noto Serif" panose="02020600060500020200" pitchFamily="18" charset="0"/>
            </a:endParaRPr>
          </a:p>
        </p:txBody>
      </p:sp>
      <p:sp>
        <p:nvSpPr>
          <p:cNvPr id="19" name="TextBox 18">
            <a:extLst>
              <a:ext uri="{FF2B5EF4-FFF2-40B4-BE49-F238E27FC236}">
                <a16:creationId xmlns:a16="http://schemas.microsoft.com/office/drawing/2014/main" id="{FFFCFEB3-CCA1-4B71-2203-998F45B2D818}"/>
              </a:ext>
            </a:extLst>
          </p:cNvPr>
          <p:cNvSpPr txBox="1"/>
          <p:nvPr/>
        </p:nvSpPr>
        <p:spPr>
          <a:xfrm>
            <a:off x="6446753" y="3264421"/>
            <a:ext cx="2956861" cy="1938992"/>
          </a:xfrm>
          <a:prstGeom prst="rect">
            <a:avLst/>
          </a:prstGeom>
          <a:noFill/>
        </p:spPr>
        <p:txBody>
          <a:bodyPr wrap="square" rtlCol="0">
            <a:spAutoFit/>
          </a:bodyPr>
          <a:lstStyle/>
          <a:p>
            <a:r>
              <a:rPr lang="en-US" sz="2000" i="0">
                <a:effectLst/>
                <a:ea typeface="Noto Serif" panose="02020600060500020200" pitchFamily="18" charset="0"/>
                <a:cs typeface="Noto Serif" panose="02020600060500020200" pitchFamily="18" charset="0"/>
              </a:rPr>
              <a:t>25+ trainings from private companies, universities, unions, government departments, and nonprofits</a:t>
            </a:r>
            <a:endParaRPr lang="en-US" sz="2000">
              <a:ea typeface="Noto Serif" panose="02020600060500020200" pitchFamily="18" charset="0"/>
              <a:cs typeface="Noto Serif" panose="02020600060500020200" pitchFamily="18" charset="0"/>
            </a:endParaRPr>
          </a:p>
        </p:txBody>
      </p:sp>
      <p:sp>
        <p:nvSpPr>
          <p:cNvPr id="20" name="TextBox 19">
            <a:extLst>
              <a:ext uri="{FF2B5EF4-FFF2-40B4-BE49-F238E27FC236}">
                <a16:creationId xmlns:a16="http://schemas.microsoft.com/office/drawing/2014/main" id="{13B5771F-4BA7-B61F-A65F-C7BCC3BE2A38}"/>
              </a:ext>
            </a:extLst>
          </p:cNvPr>
          <p:cNvSpPr txBox="1"/>
          <p:nvPr/>
        </p:nvSpPr>
        <p:spPr>
          <a:xfrm>
            <a:off x="503288" y="3264421"/>
            <a:ext cx="2843212" cy="1323439"/>
          </a:xfrm>
          <a:prstGeom prst="rect">
            <a:avLst/>
          </a:prstGeom>
          <a:noFill/>
        </p:spPr>
        <p:txBody>
          <a:bodyPr wrap="square" rtlCol="0">
            <a:spAutoFit/>
          </a:bodyPr>
          <a:lstStyle/>
          <a:p>
            <a:r>
              <a:rPr lang="en-US" sz="2000">
                <a:ea typeface="Noto Serif" panose="02020600060500020200" pitchFamily="18" charset="0"/>
                <a:cs typeface="Noto Serif" panose="02020600060500020200" pitchFamily="18" charset="0"/>
              </a:rPr>
              <a:t>20</a:t>
            </a:r>
            <a:r>
              <a:rPr lang="en-US" sz="2000" i="0">
                <a:effectLst/>
                <a:ea typeface="Noto Serif" panose="02020600060500020200" pitchFamily="18" charset="0"/>
                <a:cs typeface="Noto Serif" panose="02020600060500020200" pitchFamily="18" charset="0"/>
              </a:rPr>
              <a:t>+ peer reviewed articles evaluating respectful workplace related interventions</a:t>
            </a:r>
            <a:endParaRPr lang="en-US" sz="200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640721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9AEB-079C-2EAD-DE86-F0E892FE43C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2801B13-E3D5-B728-53FD-0870FB981B9D}"/>
              </a:ext>
            </a:extLst>
          </p:cNvPr>
          <p:cNvPicPr>
            <a:picLocks noChangeAspect="1"/>
          </p:cNvPicPr>
          <p:nvPr/>
        </p:nvPicPr>
        <p:blipFill>
          <a:blip r:embed="rId3">
            <a:alphaModFix amt="50000"/>
          </a:blip>
          <a:stretch>
            <a:fillRect/>
          </a:stretch>
        </p:blipFill>
        <p:spPr>
          <a:xfrm>
            <a:off x="-737215" y="1871863"/>
            <a:ext cx="5171607" cy="5271914"/>
          </a:xfrm>
          <a:prstGeom prst="rect">
            <a:avLst/>
          </a:prstGeom>
        </p:spPr>
      </p:pic>
      <p:sp>
        <p:nvSpPr>
          <p:cNvPr id="7" name="TextBox 6">
            <a:extLst>
              <a:ext uri="{FF2B5EF4-FFF2-40B4-BE49-F238E27FC236}">
                <a16:creationId xmlns:a16="http://schemas.microsoft.com/office/drawing/2014/main" id="{FB5FBE10-22A9-5C3B-F846-FF24A482E1CE}"/>
              </a:ext>
            </a:extLst>
          </p:cNvPr>
          <p:cNvSpPr txBox="1"/>
          <p:nvPr/>
        </p:nvSpPr>
        <p:spPr>
          <a:xfrm>
            <a:off x="6952414" y="3317233"/>
            <a:ext cx="4683211" cy="2862322"/>
          </a:xfrm>
          <a:prstGeom prst="rect">
            <a:avLst/>
          </a:prstGeom>
          <a:noFill/>
        </p:spPr>
        <p:txBody>
          <a:bodyPr wrap="square" rtlCol="0">
            <a:spAutoFit/>
          </a:bodyPr>
          <a:lstStyle/>
          <a:p>
            <a:r>
              <a:rPr lang="en-US">
                <a:solidFill>
                  <a:schemeClr val="bg1"/>
                </a:solidFill>
                <a:latin typeface="Lato" panose="020F0502020204030203" pitchFamily="34" charset="77"/>
                <a:ea typeface="Noto Serif" panose="02020600060500020200" pitchFamily="18" charset="0"/>
                <a:cs typeface="Noto Serif" panose="02020600060500020200" pitchFamily="18" charset="0"/>
              </a:rPr>
              <a:t>Resource Hub informed by:</a:t>
            </a:r>
          </a:p>
          <a:p>
            <a:pPr marL="285750" indent="-285750">
              <a:buFont typeface="Wingdings" pitchFamily="2" charset="2"/>
              <a:buChar char="ü"/>
            </a:pPr>
            <a:r>
              <a:rPr lang="en-US">
                <a:solidFill>
                  <a:schemeClr val="bg1"/>
                </a:solidFill>
                <a:latin typeface="Lato" panose="020F0502020204030203" pitchFamily="34" charset="77"/>
                <a:ea typeface="Noto Serif" panose="02020600060500020200" pitchFamily="18" charset="0"/>
                <a:cs typeface="Noto Serif" panose="02020600060500020200" pitchFamily="18" charset="0"/>
              </a:rPr>
              <a:t>Scientific Lit Review on Workplace Interventions</a:t>
            </a:r>
          </a:p>
          <a:p>
            <a:pPr marL="285750" indent="-285750">
              <a:buFont typeface="Wingdings" pitchFamily="2" charset="2"/>
              <a:buChar char="ü"/>
            </a:pPr>
            <a:r>
              <a:rPr lang="en-US">
                <a:solidFill>
                  <a:schemeClr val="bg1"/>
                </a:solidFill>
                <a:latin typeface="Lato" panose="020F0502020204030203" pitchFamily="34" charset="77"/>
                <a:ea typeface="Noto Serif" panose="02020600060500020200" pitchFamily="18" charset="0"/>
                <a:cs typeface="Noto Serif" panose="02020600060500020200" pitchFamily="18" charset="0"/>
              </a:rPr>
              <a:t>Grey Lit Review on Construction Industry &amp; Culture</a:t>
            </a:r>
          </a:p>
          <a:p>
            <a:pPr marL="285750" indent="-285750">
              <a:buFont typeface="Wingdings" pitchFamily="2" charset="2"/>
              <a:buChar char="ü"/>
            </a:pPr>
            <a:r>
              <a:rPr lang="en-US">
                <a:solidFill>
                  <a:schemeClr val="bg1"/>
                </a:solidFill>
                <a:latin typeface="Lato" panose="020F0502020204030203" pitchFamily="34" charset="77"/>
                <a:ea typeface="Noto Serif" panose="02020600060500020200" pitchFamily="18" charset="0"/>
                <a:cs typeface="Noto Serif" panose="02020600060500020200" pitchFamily="18" charset="0"/>
              </a:rPr>
              <a:t>Extensive search and review of available construction industry  trainings, tools, and resources</a:t>
            </a:r>
          </a:p>
          <a:p>
            <a:pPr marL="285750" indent="-285750">
              <a:buFont typeface="Wingdings" pitchFamily="2" charset="2"/>
              <a:buChar char="ü"/>
            </a:pPr>
            <a:r>
              <a:rPr lang="en-US">
                <a:solidFill>
                  <a:schemeClr val="bg1"/>
                </a:solidFill>
                <a:latin typeface="Lato" panose="020F0502020204030203" pitchFamily="34" charset="77"/>
                <a:ea typeface="Noto Serif" panose="02020600060500020200" pitchFamily="18" charset="0"/>
                <a:cs typeface="Noto Serif" panose="02020600060500020200" pitchFamily="18" charset="0"/>
              </a:rPr>
              <a:t>Interviews with general contractors, public owners, &amp; unions (50+)</a:t>
            </a:r>
          </a:p>
        </p:txBody>
      </p:sp>
      <p:pic>
        <p:nvPicPr>
          <p:cNvPr id="10" name="Picture 9" descr="Different colored organizers">
            <a:extLst>
              <a:ext uri="{FF2B5EF4-FFF2-40B4-BE49-F238E27FC236}">
                <a16:creationId xmlns:a16="http://schemas.microsoft.com/office/drawing/2014/main" id="{7064CC7C-EAAB-589F-620A-967FA5C25D24}"/>
              </a:ext>
            </a:extLst>
          </p:cNvPr>
          <p:cNvPicPr>
            <a:picLocks noChangeAspect="1"/>
          </p:cNvPicPr>
          <p:nvPr/>
        </p:nvPicPr>
        <p:blipFill>
          <a:blip r:embed="rId4"/>
          <a:stretch>
            <a:fillRect/>
          </a:stretch>
        </p:blipFill>
        <p:spPr>
          <a:xfrm>
            <a:off x="86497" y="0"/>
            <a:ext cx="4979773" cy="6328797"/>
          </a:xfrm>
          <a:prstGeom prst="rect">
            <a:avLst/>
          </a:prstGeom>
        </p:spPr>
      </p:pic>
      <p:sp>
        <p:nvSpPr>
          <p:cNvPr id="12" name="TextBox 11">
            <a:extLst>
              <a:ext uri="{FF2B5EF4-FFF2-40B4-BE49-F238E27FC236}">
                <a16:creationId xmlns:a16="http://schemas.microsoft.com/office/drawing/2014/main" id="{8054F954-14B6-264B-823B-F5E95F16EF47}"/>
              </a:ext>
            </a:extLst>
          </p:cNvPr>
          <p:cNvSpPr txBox="1"/>
          <p:nvPr/>
        </p:nvSpPr>
        <p:spPr>
          <a:xfrm>
            <a:off x="5889982" y="192648"/>
            <a:ext cx="5893088" cy="646331"/>
          </a:xfrm>
          <a:prstGeom prst="rect">
            <a:avLst/>
          </a:prstGeom>
          <a:noFill/>
        </p:spPr>
        <p:txBody>
          <a:bodyPr wrap="none" rtlCol="0">
            <a:spAutoFit/>
          </a:bodyPr>
          <a:lstStyle/>
          <a:p>
            <a:r>
              <a:rPr lang="en-US" sz="3600" b="1">
                <a:latin typeface="Lato" panose="020F0502020204030203" pitchFamily="34" charset="77"/>
              </a:rPr>
              <a:t>Scientific Literature Review</a:t>
            </a:r>
          </a:p>
        </p:txBody>
      </p:sp>
      <p:sp>
        <p:nvSpPr>
          <p:cNvPr id="13" name="Rectangle 12">
            <a:extLst>
              <a:ext uri="{FF2B5EF4-FFF2-40B4-BE49-F238E27FC236}">
                <a16:creationId xmlns:a16="http://schemas.microsoft.com/office/drawing/2014/main" id="{70AB67BF-64D7-50BB-E9F8-4CD3C9E33A23}"/>
              </a:ext>
            </a:extLst>
          </p:cNvPr>
          <p:cNvSpPr/>
          <p:nvPr/>
        </p:nvSpPr>
        <p:spPr>
          <a:xfrm>
            <a:off x="0" y="6400800"/>
            <a:ext cx="1315303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5117B60-10F8-A80E-4E5D-AC8D833C5529}"/>
              </a:ext>
            </a:extLst>
          </p:cNvPr>
          <p:cNvSpPr txBox="1"/>
          <p:nvPr/>
        </p:nvSpPr>
        <p:spPr>
          <a:xfrm>
            <a:off x="7830994" y="1520882"/>
            <a:ext cx="3749615" cy="2123658"/>
          </a:xfrm>
          <a:prstGeom prst="rect">
            <a:avLst/>
          </a:prstGeom>
          <a:noFill/>
        </p:spPr>
        <p:txBody>
          <a:bodyPr wrap="square" rtlCol="0">
            <a:spAutoFit/>
          </a:bodyPr>
          <a:lstStyle/>
          <a:p>
            <a:r>
              <a:rPr lang="en-US" sz="2000"/>
              <a:t>Foundation of Civility</a:t>
            </a:r>
          </a:p>
          <a:p>
            <a:r>
              <a:rPr lang="en-US" sz="2000"/>
              <a:t>Supportive Leadership</a:t>
            </a:r>
          </a:p>
          <a:p>
            <a:r>
              <a:rPr lang="en-US" sz="2000"/>
              <a:t>Emphasis on Diversity</a:t>
            </a:r>
          </a:p>
          <a:p>
            <a:endParaRPr lang="en-US"/>
          </a:p>
          <a:p>
            <a:endParaRPr lang="en-US"/>
          </a:p>
          <a:p>
            <a:endParaRPr lang="en-US"/>
          </a:p>
          <a:p>
            <a:endParaRPr lang="en-US"/>
          </a:p>
        </p:txBody>
      </p:sp>
      <p:sp>
        <p:nvSpPr>
          <p:cNvPr id="15" name="TextBox 14">
            <a:extLst>
              <a:ext uri="{FF2B5EF4-FFF2-40B4-BE49-F238E27FC236}">
                <a16:creationId xmlns:a16="http://schemas.microsoft.com/office/drawing/2014/main" id="{63CD5267-A3E2-3FD4-0C69-C9721187642B}"/>
              </a:ext>
            </a:extLst>
          </p:cNvPr>
          <p:cNvSpPr txBox="1"/>
          <p:nvPr/>
        </p:nvSpPr>
        <p:spPr>
          <a:xfrm>
            <a:off x="7830993" y="3062968"/>
            <a:ext cx="3910173" cy="1877437"/>
          </a:xfrm>
          <a:prstGeom prst="rect">
            <a:avLst/>
          </a:prstGeom>
          <a:noFill/>
        </p:spPr>
        <p:txBody>
          <a:bodyPr wrap="none" rtlCol="0">
            <a:spAutoFit/>
          </a:bodyPr>
          <a:lstStyle/>
          <a:p>
            <a:r>
              <a:rPr lang="en-US" sz="2000"/>
              <a:t>Training Needs Assessment</a:t>
            </a:r>
          </a:p>
          <a:p>
            <a:r>
              <a:rPr lang="en-US" sz="2000"/>
              <a:t>Participant Centered and Adaptable</a:t>
            </a:r>
          </a:p>
          <a:p>
            <a:r>
              <a:rPr lang="en-US" sz="2000"/>
              <a:t>Engaging Skill Building Activities</a:t>
            </a:r>
          </a:p>
          <a:p>
            <a:r>
              <a:rPr lang="en-US" sz="2000"/>
              <a:t>Repeated Engagement</a:t>
            </a:r>
          </a:p>
          <a:p>
            <a:endParaRPr lang="en-US"/>
          </a:p>
          <a:p>
            <a:endParaRPr lang="en-US"/>
          </a:p>
        </p:txBody>
      </p:sp>
      <p:sp>
        <p:nvSpPr>
          <p:cNvPr id="16" name="TextBox 15">
            <a:extLst>
              <a:ext uri="{FF2B5EF4-FFF2-40B4-BE49-F238E27FC236}">
                <a16:creationId xmlns:a16="http://schemas.microsoft.com/office/drawing/2014/main" id="{E0CBD777-82C7-B4AC-C888-142ED1B066A5}"/>
              </a:ext>
            </a:extLst>
          </p:cNvPr>
          <p:cNvSpPr txBox="1"/>
          <p:nvPr/>
        </p:nvSpPr>
        <p:spPr>
          <a:xfrm>
            <a:off x="7830993" y="4702227"/>
            <a:ext cx="4874457" cy="1600438"/>
          </a:xfrm>
          <a:prstGeom prst="rect">
            <a:avLst/>
          </a:prstGeom>
          <a:noFill/>
        </p:spPr>
        <p:txBody>
          <a:bodyPr wrap="square" rtlCol="0">
            <a:spAutoFit/>
          </a:bodyPr>
          <a:lstStyle/>
          <a:p>
            <a:r>
              <a:rPr lang="en-US" sz="2000"/>
              <a:t>Comprehensive Organizational Approach</a:t>
            </a:r>
          </a:p>
          <a:p>
            <a:r>
              <a:rPr lang="en-US" sz="2000"/>
              <a:t>Visible Leadership Commitment</a:t>
            </a:r>
          </a:p>
          <a:p>
            <a:r>
              <a:rPr lang="en-US" sz="2000"/>
              <a:t>Participation Across All Employee Levels</a:t>
            </a:r>
          </a:p>
          <a:p>
            <a:r>
              <a:rPr lang="en-US" sz="2000"/>
              <a:t>Alignment with Organizational Policies</a:t>
            </a:r>
          </a:p>
          <a:p>
            <a:endParaRPr lang="en-US"/>
          </a:p>
        </p:txBody>
      </p:sp>
      <p:sp>
        <p:nvSpPr>
          <p:cNvPr id="17" name="TextBox 16">
            <a:extLst>
              <a:ext uri="{FF2B5EF4-FFF2-40B4-BE49-F238E27FC236}">
                <a16:creationId xmlns:a16="http://schemas.microsoft.com/office/drawing/2014/main" id="{F4188A3E-062A-BB42-1B8E-95DDEB910284}"/>
              </a:ext>
            </a:extLst>
          </p:cNvPr>
          <p:cNvSpPr txBox="1"/>
          <p:nvPr/>
        </p:nvSpPr>
        <p:spPr>
          <a:xfrm>
            <a:off x="5238699" y="1613785"/>
            <a:ext cx="2502736" cy="707886"/>
          </a:xfrm>
          <a:prstGeom prst="rect">
            <a:avLst/>
          </a:prstGeom>
          <a:noFill/>
        </p:spPr>
        <p:txBody>
          <a:bodyPr wrap="none" rtlCol="0">
            <a:spAutoFit/>
          </a:bodyPr>
          <a:lstStyle/>
          <a:p>
            <a:r>
              <a:rPr lang="en-US" sz="2000" b="1"/>
              <a:t>THEME 1: </a:t>
            </a:r>
          </a:p>
          <a:p>
            <a:r>
              <a:rPr lang="en-US" sz="2000" b="1">
                <a:solidFill>
                  <a:srgbClr val="0057B8"/>
                </a:solidFill>
              </a:rPr>
              <a:t>Content &amp; Curriculum</a:t>
            </a:r>
          </a:p>
        </p:txBody>
      </p:sp>
      <p:sp>
        <p:nvSpPr>
          <p:cNvPr id="18" name="TextBox 17">
            <a:extLst>
              <a:ext uri="{FF2B5EF4-FFF2-40B4-BE49-F238E27FC236}">
                <a16:creationId xmlns:a16="http://schemas.microsoft.com/office/drawing/2014/main" id="{A898DA74-F914-5697-C8DD-76527220F40F}"/>
              </a:ext>
            </a:extLst>
          </p:cNvPr>
          <p:cNvSpPr txBox="1"/>
          <p:nvPr/>
        </p:nvSpPr>
        <p:spPr>
          <a:xfrm>
            <a:off x="5251917" y="4702227"/>
            <a:ext cx="1787477" cy="1015663"/>
          </a:xfrm>
          <a:prstGeom prst="rect">
            <a:avLst/>
          </a:prstGeom>
          <a:noFill/>
        </p:spPr>
        <p:txBody>
          <a:bodyPr wrap="none" lIns="91440" tIns="45720" rIns="91440" bIns="45720" rtlCol="0" anchor="t">
            <a:spAutoFit/>
          </a:bodyPr>
          <a:lstStyle/>
          <a:p>
            <a:r>
              <a:rPr lang="en-US" sz="2000" b="1" dirty="0"/>
              <a:t>THEME 3: </a:t>
            </a:r>
          </a:p>
          <a:p>
            <a:r>
              <a:rPr lang="en-US" sz="2000" b="1" dirty="0">
                <a:solidFill>
                  <a:srgbClr val="0057B8"/>
                </a:solidFill>
              </a:rPr>
              <a:t>Organizational </a:t>
            </a:r>
          </a:p>
          <a:p>
            <a:r>
              <a:rPr lang="en-US" sz="2000" b="1" dirty="0">
                <a:solidFill>
                  <a:srgbClr val="0057B8"/>
                </a:solidFill>
              </a:rPr>
              <a:t>Integration</a:t>
            </a:r>
            <a:endParaRPr lang="en-US" dirty="0"/>
          </a:p>
        </p:txBody>
      </p:sp>
      <p:sp>
        <p:nvSpPr>
          <p:cNvPr id="19" name="TextBox 18">
            <a:extLst>
              <a:ext uri="{FF2B5EF4-FFF2-40B4-BE49-F238E27FC236}">
                <a16:creationId xmlns:a16="http://schemas.microsoft.com/office/drawing/2014/main" id="{C71BBD4F-A5DA-748C-19E1-45F760F54FBB}"/>
              </a:ext>
            </a:extLst>
          </p:cNvPr>
          <p:cNvSpPr txBox="1"/>
          <p:nvPr/>
        </p:nvSpPr>
        <p:spPr>
          <a:xfrm>
            <a:off x="5238699" y="3105834"/>
            <a:ext cx="2078198" cy="707886"/>
          </a:xfrm>
          <a:prstGeom prst="rect">
            <a:avLst/>
          </a:prstGeom>
          <a:noFill/>
        </p:spPr>
        <p:txBody>
          <a:bodyPr wrap="none" rtlCol="0">
            <a:spAutoFit/>
          </a:bodyPr>
          <a:lstStyle/>
          <a:p>
            <a:r>
              <a:rPr lang="en-US" sz="2000" b="1"/>
              <a:t>THEME 2: </a:t>
            </a:r>
          </a:p>
          <a:p>
            <a:r>
              <a:rPr lang="en-US" sz="2000" b="1">
                <a:solidFill>
                  <a:srgbClr val="0057B8"/>
                </a:solidFill>
              </a:rPr>
              <a:t>Design &amp; Delivery</a:t>
            </a:r>
          </a:p>
        </p:txBody>
      </p:sp>
      <p:cxnSp>
        <p:nvCxnSpPr>
          <p:cNvPr id="21" name="Straight Connector 20">
            <a:extLst>
              <a:ext uri="{FF2B5EF4-FFF2-40B4-BE49-F238E27FC236}">
                <a16:creationId xmlns:a16="http://schemas.microsoft.com/office/drawing/2014/main" id="{1ADC4512-80A9-8124-405D-2BB02325E0E7}"/>
              </a:ext>
            </a:extLst>
          </p:cNvPr>
          <p:cNvCxnSpPr>
            <a:cxnSpLocks/>
          </p:cNvCxnSpPr>
          <p:nvPr/>
        </p:nvCxnSpPr>
        <p:spPr>
          <a:xfrm>
            <a:off x="5359553" y="2732901"/>
            <a:ext cx="61322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469521E-3EA9-2F61-B656-82B68FB7E766}"/>
              </a:ext>
            </a:extLst>
          </p:cNvPr>
          <p:cNvCxnSpPr>
            <a:cxnSpLocks/>
          </p:cNvCxnSpPr>
          <p:nvPr/>
        </p:nvCxnSpPr>
        <p:spPr>
          <a:xfrm>
            <a:off x="5359552" y="4405182"/>
            <a:ext cx="613223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1897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7596-25DE-93CA-B1BE-BE397AD834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70D8FB-D81C-007A-B0E4-98D6F1312844}"/>
              </a:ext>
            </a:extLst>
          </p:cNvPr>
          <p:cNvSpPr/>
          <p:nvPr/>
        </p:nvSpPr>
        <p:spPr>
          <a:xfrm>
            <a:off x="5535827" y="0"/>
            <a:ext cx="6656173" cy="6858000"/>
          </a:xfrm>
          <a:prstGeom prst="rect">
            <a:avLst/>
          </a:prstGeom>
          <a:solidFill>
            <a:srgbClr val="0247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Font typeface="Arial" panose="020B0604020202020204" pitchFamily="34" charset="0"/>
              <a:buNone/>
            </a:pPr>
            <a:endParaRPr lang="en-US" sz="1800"/>
          </a:p>
        </p:txBody>
      </p:sp>
      <p:sp>
        <p:nvSpPr>
          <p:cNvPr id="12" name="Rectangle 11">
            <a:extLst>
              <a:ext uri="{FF2B5EF4-FFF2-40B4-BE49-F238E27FC236}">
                <a16:creationId xmlns:a16="http://schemas.microsoft.com/office/drawing/2014/main" id="{450501D1-9C8E-86A5-C068-95F808C37A31}"/>
              </a:ext>
            </a:extLst>
          </p:cNvPr>
          <p:cNvSpPr/>
          <p:nvPr/>
        </p:nvSpPr>
        <p:spPr>
          <a:xfrm>
            <a:off x="0" y="6400800"/>
            <a:ext cx="1315303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0304EC-0EAB-DB74-D56F-C18AAE0308E1}"/>
              </a:ext>
            </a:extLst>
          </p:cNvPr>
          <p:cNvSpPr txBox="1"/>
          <p:nvPr/>
        </p:nvSpPr>
        <p:spPr>
          <a:xfrm>
            <a:off x="6512168" y="1189567"/>
            <a:ext cx="5928392" cy="1815882"/>
          </a:xfrm>
          <a:prstGeom prst="rect">
            <a:avLst/>
          </a:prstGeom>
          <a:noFill/>
        </p:spPr>
        <p:txBody>
          <a:bodyPr wrap="square" rtlCol="0">
            <a:spAutoFit/>
          </a:bodyPr>
          <a:lstStyle/>
          <a:p>
            <a:endParaRPr lang="en-US" sz="2800">
              <a:solidFill>
                <a:srgbClr val="FFC000"/>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Arial" panose="020B0604020202020204" pitchFamily="34" charset="0"/>
              <a:buChar char="•"/>
            </a:pPr>
            <a:endParaRPr lang="en-US" sz="2800">
              <a:solidFill>
                <a:srgbClr val="FFC000"/>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Arial" panose="020B0604020202020204" pitchFamily="34" charset="0"/>
              <a:buChar char="•"/>
            </a:pPr>
            <a:endParaRPr lang="en-US" sz="2800">
              <a:solidFill>
                <a:srgbClr val="FFC000"/>
              </a:solidFill>
              <a:latin typeface="Noto Serif" panose="02020600060500020200" pitchFamily="18" charset="0"/>
              <a:ea typeface="Noto Serif" panose="02020600060500020200" pitchFamily="18" charset="0"/>
              <a:cs typeface="Noto Serif" panose="02020600060500020200" pitchFamily="18" charset="0"/>
            </a:endParaRPr>
          </a:p>
          <a:p>
            <a:endParaRPr lang="en-US" sz="28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4" name="TextBox 3">
            <a:extLst>
              <a:ext uri="{FF2B5EF4-FFF2-40B4-BE49-F238E27FC236}">
                <a16:creationId xmlns:a16="http://schemas.microsoft.com/office/drawing/2014/main" id="{5E1BE644-0355-6202-AAE8-3192BBF674A7}"/>
              </a:ext>
            </a:extLst>
          </p:cNvPr>
          <p:cNvSpPr txBox="1"/>
          <p:nvPr/>
        </p:nvSpPr>
        <p:spPr>
          <a:xfrm>
            <a:off x="6023998" y="1383826"/>
            <a:ext cx="5828270" cy="4708981"/>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chemeClr val="bg1"/>
                </a:solidFill>
              </a:rPr>
              <a:t>Variation characterizes all parties; the result is a panoply of policies, practices and training programs from contractor-to-contractor and jobsite-to-jobsite. ​</a:t>
            </a:r>
          </a:p>
          <a:p>
            <a:endParaRPr lang="en-US" sz="2000">
              <a:solidFill>
                <a:schemeClr val="bg1"/>
              </a:solidFill>
            </a:endParaRPr>
          </a:p>
          <a:p>
            <a:endParaRPr lang="en-US" sz="2000">
              <a:solidFill>
                <a:schemeClr val="bg1"/>
              </a:solidFill>
            </a:endParaRPr>
          </a:p>
          <a:p>
            <a:pPr marL="342900" indent="-342900">
              <a:buFont typeface="Arial" panose="020B0604020202020204" pitchFamily="34" charset="0"/>
              <a:buChar char="•"/>
            </a:pPr>
            <a:r>
              <a:rPr lang="en-US" sz="2000">
                <a:solidFill>
                  <a:schemeClr val="bg1"/>
                </a:solidFill>
              </a:rPr>
              <a:t>Current idiosyncratic environment reflects the nascent state of the field; most stakeholders are uncertain how to facilitate/advance respectful workplaces in a consistent way. </a:t>
            </a:r>
          </a:p>
          <a:p>
            <a:endParaRPr lang="en-US" sz="2000">
              <a:solidFill>
                <a:schemeClr val="bg1"/>
              </a:solidFill>
            </a:endParaRPr>
          </a:p>
          <a:p>
            <a:endParaRPr lang="en-US" sz="2000">
              <a:solidFill>
                <a:schemeClr val="bg1"/>
              </a:solidFill>
            </a:endParaRPr>
          </a:p>
          <a:p>
            <a:pPr marL="342900" indent="-342900">
              <a:buFont typeface="Arial" panose="020B0604020202020204" pitchFamily="34" charset="0"/>
              <a:buChar char="•"/>
            </a:pPr>
            <a:r>
              <a:rPr lang="en-US" sz="2000">
                <a:solidFill>
                  <a:schemeClr val="bg1"/>
                </a:solidFill>
              </a:rPr>
              <a:t>​All parties are interested in and would benefit from greater standardization of policies, practices, and education and training programs.</a:t>
            </a:r>
          </a:p>
        </p:txBody>
      </p:sp>
      <p:sp>
        <p:nvSpPr>
          <p:cNvPr id="6" name="Oval 5">
            <a:extLst>
              <a:ext uri="{FF2B5EF4-FFF2-40B4-BE49-F238E27FC236}">
                <a16:creationId xmlns:a16="http://schemas.microsoft.com/office/drawing/2014/main" id="{C1D18ACF-1974-5086-F61C-B6F16585C1E7}"/>
              </a:ext>
            </a:extLst>
          </p:cNvPr>
          <p:cNvSpPr/>
          <p:nvPr/>
        </p:nvSpPr>
        <p:spPr>
          <a:xfrm>
            <a:off x="633319" y="1566256"/>
            <a:ext cx="4411362" cy="434411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sz="2400" b="1"/>
          </a:p>
          <a:p>
            <a:pPr marL="0" indent="0" algn="ctr">
              <a:buFont typeface="Arial" panose="020B0604020202020204" pitchFamily="34" charset="0"/>
              <a:buNone/>
            </a:pPr>
            <a:r>
              <a:rPr lang="en-US" sz="2400" b="1"/>
              <a:t>The need is real; lots of activity in play</a:t>
            </a:r>
          </a:p>
          <a:p>
            <a:pPr marL="0" indent="0" algn="ctr">
              <a:buFont typeface="Arial" panose="020B0604020202020204" pitchFamily="34" charset="0"/>
              <a:buNone/>
            </a:pPr>
            <a:endParaRPr lang="en-US" sz="2400" b="1"/>
          </a:p>
          <a:p>
            <a:pPr marL="0" indent="0" algn="ctr">
              <a:buFont typeface="Arial" panose="020B0604020202020204" pitchFamily="34" charset="0"/>
              <a:buNone/>
            </a:pPr>
            <a:r>
              <a:rPr lang="en-US" sz="2400" b="1"/>
              <a:t>Considerable variation across the industry</a:t>
            </a:r>
          </a:p>
          <a:p>
            <a:pPr marL="0" indent="0" algn="ctr">
              <a:buFont typeface="Arial" panose="020B0604020202020204" pitchFamily="34" charset="0"/>
              <a:buNone/>
            </a:pPr>
            <a:endParaRPr lang="en-US" sz="2400" b="1"/>
          </a:p>
          <a:p>
            <a:pPr marL="0" indent="0" algn="ctr">
              <a:buFont typeface="Arial" panose="020B0604020202020204" pitchFamily="34" charset="0"/>
              <a:buNone/>
            </a:pPr>
            <a:r>
              <a:rPr lang="en-US" sz="2400" b="1"/>
              <a:t>Lack of consistency in content and delivery</a:t>
            </a:r>
          </a:p>
          <a:p>
            <a:pPr marL="0" indent="0" algn="ctr">
              <a:buFont typeface="Arial" panose="020B0604020202020204" pitchFamily="34" charset="0"/>
              <a:buNone/>
            </a:pPr>
            <a:endParaRPr lang="en-US" b="1"/>
          </a:p>
          <a:p>
            <a:pPr marL="0" indent="0" algn="ctr">
              <a:buFont typeface="Arial" panose="020B0604020202020204" pitchFamily="34" charset="0"/>
              <a:buNone/>
            </a:pPr>
            <a:endParaRPr lang="en-US" b="1"/>
          </a:p>
        </p:txBody>
      </p:sp>
      <p:sp>
        <p:nvSpPr>
          <p:cNvPr id="7" name="Rectangle 6">
            <a:extLst>
              <a:ext uri="{FF2B5EF4-FFF2-40B4-BE49-F238E27FC236}">
                <a16:creationId xmlns:a16="http://schemas.microsoft.com/office/drawing/2014/main" id="{8E5015DF-9019-2F07-CC83-03F5E983B764}"/>
              </a:ext>
            </a:extLst>
          </p:cNvPr>
          <p:cNvSpPr/>
          <p:nvPr/>
        </p:nvSpPr>
        <p:spPr>
          <a:xfrm>
            <a:off x="0" y="0"/>
            <a:ext cx="12192000" cy="113130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99F7EE0-E901-8D7B-2A27-844C87AE14A0}"/>
              </a:ext>
            </a:extLst>
          </p:cNvPr>
          <p:cNvSpPr>
            <a:spLocks noGrp="1"/>
          </p:cNvSpPr>
          <p:nvPr>
            <p:ph type="title"/>
          </p:nvPr>
        </p:nvSpPr>
        <p:spPr>
          <a:xfrm>
            <a:off x="356616" y="453130"/>
            <a:ext cx="9055782" cy="685483"/>
          </a:xfrm>
        </p:spPr>
        <p:txBody>
          <a:bodyPr anchor="ctr">
            <a:normAutofit/>
          </a:bodyPr>
          <a:lstStyle/>
          <a:p>
            <a:r>
              <a:rPr lang="en-US" sz="3600" b="1">
                <a:solidFill>
                  <a:schemeClr val="bg1"/>
                </a:solidFill>
                <a:latin typeface="Lato" panose="020F0502020204030203" pitchFamily="34" charset="77"/>
              </a:rPr>
              <a:t>Stakeholder Interviews: Summary Findings</a:t>
            </a:r>
          </a:p>
        </p:txBody>
      </p:sp>
      <p:pic>
        <p:nvPicPr>
          <p:cNvPr id="9" name="Picture 8">
            <a:extLst>
              <a:ext uri="{FF2B5EF4-FFF2-40B4-BE49-F238E27FC236}">
                <a16:creationId xmlns:a16="http://schemas.microsoft.com/office/drawing/2014/main" id="{CBCAA434-CB8F-E1DD-03A9-20D0F64A48B4}"/>
              </a:ext>
            </a:extLst>
          </p:cNvPr>
          <p:cNvPicPr>
            <a:picLocks noChangeAspect="1"/>
          </p:cNvPicPr>
          <p:nvPr/>
        </p:nvPicPr>
        <p:blipFill>
          <a:blip r:embed="rId3"/>
          <a:stretch>
            <a:fillRect/>
          </a:stretch>
        </p:blipFill>
        <p:spPr>
          <a:xfrm>
            <a:off x="10158984" y="146957"/>
            <a:ext cx="1755648" cy="723301"/>
          </a:xfrm>
          <a:prstGeom prst="rect">
            <a:avLst/>
          </a:prstGeom>
        </p:spPr>
      </p:pic>
    </p:spTree>
    <p:extLst>
      <p:ext uri="{BB962C8B-B14F-4D97-AF65-F5344CB8AC3E}">
        <p14:creationId xmlns:p14="http://schemas.microsoft.com/office/powerpoint/2010/main" val="288892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36851-BFB7-54B8-500E-27A170F87C0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08C7375-1F2D-97F5-13E4-0AC564BF89B0}"/>
              </a:ext>
            </a:extLst>
          </p:cNvPr>
          <p:cNvPicPr>
            <a:picLocks noChangeAspect="1"/>
          </p:cNvPicPr>
          <p:nvPr/>
        </p:nvPicPr>
        <p:blipFill>
          <a:blip r:embed="rId3">
            <a:alphaModFix amt="40000"/>
          </a:blip>
          <a:stretch>
            <a:fillRect/>
          </a:stretch>
        </p:blipFill>
        <p:spPr>
          <a:xfrm>
            <a:off x="3620530" y="1194131"/>
            <a:ext cx="6727516" cy="6858000"/>
          </a:xfrm>
          <a:prstGeom prst="rect">
            <a:avLst/>
          </a:prstGeom>
        </p:spPr>
      </p:pic>
      <p:pic>
        <p:nvPicPr>
          <p:cNvPr id="7" name="Picture 6" descr="Engineers with digital tablet and blueprints in a factory">
            <a:extLst>
              <a:ext uri="{FF2B5EF4-FFF2-40B4-BE49-F238E27FC236}">
                <a16:creationId xmlns:a16="http://schemas.microsoft.com/office/drawing/2014/main" id="{90F04FFE-DA74-B145-95E7-DAFB3441047B}"/>
              </a:ext>
            </a:extLst>
          </p:cNvPr>
          <p:cNvPicPr>
            <a:picLocks noChangeAspect="1"/>
          </p:cNvPicPr>
          <p:nvPr/>
        </p:nvPicPr>
        <p:blipFill>
          <a:blip r:embed="rId4"/>
          <a:srcRect l="37237" r="28267" b="-1"/>
          <a:stretch/>
        </p:blipFill>
        <p:spPr>
          <a:xfrm>
            <a:off x="20" y="10"/>
            <a:ext cx="3620510" cy="6857990"/>
          </a:xfrm>
          <a:prstGeom prst="rect">
            <a:avLst/>
          </a:prstGeom>
          <a:noFill/>
        </p:spPr>
      </p:pic>
      <p:sp>
        <p:nvSpPr>
          <p:cNvPr id="8" name="Content Placeholder 2">
            <a:extLst>
              <a:ext uri="{FF2B5EF4-FFF2-40B4-BE49-F238E27FC236}">
                <a16:creationId xmlns:a16="http://schemas.microsoft.com/office/drawing/2014/main" id="{2A8E8C38-BD23-A3D2-702C-05386F45A742}"/>
              </a:ext>
            </a:extLst>
          </p:cNvPr>
          <p:cNvSpPr txBox="1">
            <a:spLocks/>
          </p:cNvSpPr>
          <p:nvPr/>
        </p:nvSpPr>
        <p:spPr>
          <a:xfrm>
            <a:off x="3994421" y="1626700"/>
            <a:ext cx="8108751" cy="51381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Noto Serif" panose="02020600060500020200" pitchFamily="18" charset="0"/>
                <a:ea typeface="Noto Serif" panose="02020600060500020200" pitchFamily="18" charset="0"/>
                <a:cs typeface="Noto Serif" panose="02020600060500020200" pitchFamily="18" charset="0"/>
              </a:rPr>
              <a:t>Respectful workplace practices and programs are far less developed than DEI programs</a:t>
            </a:r>
          </a:p>
          <a:p>
            <a:pPr marL="0" indent="0">
              <a:lnSpc>
                <a:spcPct val="100000"/>
              </a:lnSpc>
              <a:buNone/>
            </a:pPr>
            <a:endParaRPr lang="en-US" sz="1800">
              <a:latin typeface="Noto Serif" panose="02020600060500020200" pitchFamily="18" charset="0"/>
              <a:ea typeface="Noto Serif" panose="02020600060500020200" pitchFamily="18" charset="0"/>
              <a:cs typeface="Noto Serif" panose="02020600060500020200" pitchFamily="18" charset="0"/>
            </a:endParaRPr>
          </a:p>
          <a:p>
            <a:pPr>
              <a:lnSpc>
                <a:spcPct val="100000"/>
              </a:lnSpc>
            </a:pPr>
            <a:r>
              <a:rPr lang="en-US" sz="1800">
                <a:latin typeface="Noto Serif" panose="02020600060500020200" pitchFamily="18" charset="0"/>
                <a:ea typeface="Noto Serif" panose="02020600060500020200" pitchFamily="18" charset="0"/>
                <a:cs typeface="Noto Serif" panose="02020600060500020200" pitchFamily="18" charset="0"/>
              </a:rPr>
              <a:t>Public owners actively require respectful workplace practices of GCs; they typically don’t specify the how or what, leaving it to GCs to develop or contract for programming</a:t>
            </a:r>
          </a:p>
          <a:p>
            <a:pPr marL="0" indent="0">
              <a:lnSpc>
                <a:spcPct val="100000"/>
              </a:lnSpc>
              <a:buNone/>
            </a:pPr>
            <a:endParaRPr lang="en-US" sz="1800">
              <a:latin typeface="Noto Serif" panose="02020600060500020200" pitchFamily="18" charset="0"/>
              <a:ea typeface="Noto Serif" panose="02020600060500020200" pitchFamily="18" charset="0"/>
              <a:cs typeface="Noto Serif" panose="02020600060500020200" pitchFamily="18" charset="0"/>
            </a:endParaRPr>
          </a:p>
          <a:p>
            <a:pPr>
              <a:lnSpc>
                <a:spcPct val="100000"/>
              </a:lnSpc>
            </a:pPr>
            <a:r>
              <a:rPr lang="en-US" sz="1800">
                <a:latin typeface="Noto Serif" panose="02020600060500020200" pitchFamily="18" charset="0"/>
                <a:ea typeface="Noto Serif" panose="02020600060500020200" pitchFamily="18" charset="0"/>
                <a:cs typeface="Noto Serif" panose="02020600060500020200" pitchFamily="18" charset="0"/>
              </a:rPr>
              <a:t>Public owners hold GCs accountable for jobsite culture and subcontractor behavior</a:t>
            </a:r>
          </a:p>
          <a:p>
            <a:pPr>
              <a:lnSpc>
                <a:spcPct val="100000"/>
              </a:lnSpc>
            </a:pPr>
            <a:endParaRPr lang="en-US" sz="1800">
              <a:latin typeface="Noto Serif" panose="02020600060500020200" pitchFamily="18" charset="0"/>
              <a:ea typeface="Noto Serif" panose="02020600060500020200" pitchFamily="18" charset="0"/>
              <a:cs typeface="Noto Serif" panose="02020600060500020200" pitchFamily="18" charset="0"/>
            </a:endParaRPr>
          </a:p>
          <a:p>
            <a:pPr>
              <a:lnSpc>
                <a:spcPct val="100000"/>
              </a:lnSpc>
            </a:pPr>
            <a:r>
              <a:rPr lang="en-US" sz="1800">
                <a:latin typeface="Noto Serif" panose="02020600060500020200" pitchFamily="18" charset="0"/>
                <a:ea typeface="Noto Serif" panose="02020600060500020200" pitchFamily="18" charset="0"/>
                <a:cs typeface="Noto Serif" panose="02020600060500020200" pitchFamily="18" charset="0"/>
              </a:rPr>
              <a:t>Few public owners systematically track or measure changes or improvements in jobsite culture</a:t>
            </a:r>
          </a:p>
          <a:p>
            <a:pPr>
              <a:lnSpc>
                <a:spcPct val="100000"/>
              </a:lnSpc>
            </a:pPr>
            <a:endParaRPr lang="en-US" sz="1800">
              <a:latin typeface="Noto Serif" panose="02020600060500020200" pitchFamily="18" charset="0"/>
              <a:ea typeface="Noto Serif" panose="02020600060500020200" pitchFamily="18" charset="0"/>
              <a:cs typeface="Noto Serif" panose="02020600060500020200" pitchFamily="18" charset="0"/>
            </a:endParaRPr>
          </a:p>
          <a:p>
            <a:pPr>
              <a:lnSpc>
                <a:spcPct val="100000"/>
              </a:lnSpc>
            </a:pPr>
            <a:r>
              <a:rPr lang="en-US" sz="1800">
                <a:latin typeface="Noto Serif" panose="02020600060500020200" pitchFamily="18" charset="0"/>
                <a:ea typeface="Noto Serif" panose="02020600060500020200" pitchFamily="18" charset="0"/>
                <a:cs typeface="Noto Serif" panose="02020600060500020200" pitchFamily="18" charset="0"/>
              </a:rPr>
              <a:t>Who pays for respectful workplace programming is often</a:t>
            </a:r>
            <a:r>
              <a:rPr lang="en-US" sz="1800">
                <a:latin typeface="Lato" panose="020F0502020204030203" pitchFamily="34" charset="77"/>
              </a:rPr>
              <a:t> unclear</a:t>
            </a:r>
          </a:p>
        </p:txBody>
      </p:sp>
      <p:sp>
        <p:nvSpPr>
          <p:cNvPr id="13" name="Rectangle 12">
            <a:extLst>
              <a:ext uri="{FF2B5EF4-FFF2-40B4-BE49-F238E27FC236}">
                <a16:creationId xmlns:a16="http://schemas.microsoft.com/office/drawing/2014/main" id="{3FEEB4CD-2A13-EA8B-1826-4CE9557F0F56}"/>
              </a:ext>
            </a:extLst>
          </p:cNvPr>
          <p:cNvSpPr/>
          <p:nvPr/>
        </p:nvSpPr>
        <p:spPr>
          <a:xfrm>
            <a:off x="0" y="-22734"/>
            <a:ext cx="12192000" cy="1325561"/>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4F69CCA-BA5A-68DC-8A12-E251C717CC97}"/>
              </a:ext>
            </a:extLst>
          </p:cNvPr>
          <p:cNvPicPr>
            <a:picLocks noChangeAspect="1"/>
          </p:cNvPicPr>
          <p:nvPr/>
        </p:nvPicPr>
        <p:blipFill>
          <a:blip r:embed="rId5"/>
          <a:stretch>
            <a:fillRect/>
          </a:stretch>
        </p:blipFill>
        <p:spPr>
          <a:xfrm>
            <a:off x="10158984" y="146957"/>
            <a:ext cx="1755648" cy="723301"/>
          </a:xfrm>
          <a:prstGeom prst="rect">
            <a:avLst/>
          </a:prstGeom>
        </p:spPr>
      </p:pic>
      <p:sp>
        <p:nvSpPr>
          <p:cNvPr id="2" name="Title 1">
            <a:extLst>
              <a:ext uri="{FF2B5EF4-FFF2-40B4-BE49-F238E27FC236}">
                <a16:creationId xmlns:a16="http://schemas.microsoft.com/office/drawing/2014/main" id="{B1284E56-FC06-5903-24BA-6F601E73E7D5}"/>
              </a:ext>
            </a:extLst>
          </p:cNvPr>
          <p:cNvSpPr txBox="1">
            <a:spLocks/>
          </p:cNvSpPr>
          <p:nvPr/>
        </p:nvSpPr>
        <p:spPr>
          <a:xfrm>
            <a:off x="356617" y="365760"/>
            <a:ext cx="8546084" cy="91250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Lato" panose="020F0502020204030203" pitchFamily="34" charset="77"/>
              </a:rPr>
              <a:t>Summary of Findings: </a:t>
            </a:r>
            <a:br>
              <a:rPr lang="en-US" sz="3600" b="1">
                <a:solidFill>
                  <a:schemeClr val="bg1"/>
                </a:solidFill>
                <a:latin typeface="Lato" panose="020F0502020204030203" pitchFamily="34" charset="77"/>
              </a:rPr>
            </a:br>
            <a:r>
              <a:rPr lang="en-US" sz="3600" b="1">
                <a:solidFill>
                  <a:schemeClr val="bg1"/>
                </a:solidFill>
                <a:latin typeface="Lato" panose="020F0502020204030203" pitchFamily="34" charset="77"/>
              </a:rPr>
              <a:t>Public Owner Expectations and Requirements</a:t>
            </a:r>
          </a:p>
        </p:txBody>
      </p:sp>
    </p:spTree>
    <p:extLst>
      <p:ext uri="{BB962C8B-B14F-4D97-AF65-F5344CB8AC3E}">
        <p14:creationId xmlns:p14="http://schemas.microsoft.com/office/powerpoint/2010/main" val="295178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D3662-E477-87FC-F66F-FFE7CF7B9FE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5A67072-E4C6-5020-B98B-914824096947}"/>
              </a:ext>
            </a:extLst>
          </p:cNvPr>
          <p:cNvPicPr>
            <a:picLocks noChangeAspect="1"/>
          </p:cNvPicPr>
          <p:nvPr/>
        </p:nvPicPr>
        <p:blipFill>
          <a:blip r:embed="rId3">
            <a:alphaModFix amt="40000"/>
          </a:blip>
          <a:stretch>
            <a:fillRect/>
          </a:stretch>
        </p:blipFill>
        <p:spPr>
          <a:xfrm>
            <a:off x="3499497" y="2264604"/>
            <a:ext cx="6727516" cy="6858000"/>
          </a:xfrm>
          <a:prstGeom prst="rect">
            <a:avLst/>
          </a:prstGeom>
        </p:spPr>
      </p:pic>
      <p:sp>
        <p:nvSpPr>
          <p:cNvPr id="13" name="Rectangle 12">
            <a:extLst>
              <a:ext uri="{FF2B5EF4-FFF2-40B4-BE49-F238E27FC236}">
                <a16:creationId xmlns:a16="http://schemas.microsoft.com/office/drawing/2014/main" id="{5362FD85-8B34-64C7-14D9-57EA6573BD1B}"/>
              </a:ext>
            </a:extLst>
          </p:cNvPr>
          <p:cNvSpPr/>
          <p:nvPr/>
        </p:nvSpPr>
        <p:spPr>
          <a:xfrm>
            <a:off x="0" y="0"/>
            <a:ext cx="12192000" cy="1062681"/>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78A1769-90B6-BE75-DC70-952FC7552D34}"/>
              </a:ext>
            </a:extLst>
          </p:cNvPr>
          <p:cNvPicPr>
            <a:picLocks noChangeAspect="1"/>
          </p:cNvPicPr>
          <p:nvPr/>
        </p:nvPicPr>
        <p:blipFill>
          <a:blip r:embed="rId4"/>
          <a:stretch>
            <a:fillRect/>
          </a:stretch>
        </p:blipFill>
        <p:spPr>
          <a:xfrm>
            <a:off x="10158984" y="146957"/>
            <a:ext cx="1755648" cy="723301"/>
          </a:xfrm>
          <a:prstGeom prst="rect">
            <a:avLst/>
          </a:prstGeom>
        </p:spPr>
      </p:pic>
      <p:sp>
        <p:nvSpPr>
          <p:cNvPr id="4" name="Content Placeholder 2">
            <a:extLst>
              <a:ext uri="{FF2B5EF4-FFF2-40B4-BE49-F238E27FC236}">
                <a16:creationId xmlns:a16="http://schemas.microsoft.com/office/drawing/2014/main" id="{5FD69705-6B81-D2C8-5ABB-99F1FC3E0A11}"/>
              </a:ext>
            </a:extLst>
          </p:cNvPr>
          <p:cNvSpPr txBox="1">
            <a:spLocks/>
          </p:cNvSpPr>
          <p:nvPr/>
        </p:nvSpPr>
        <p:spPr>
          <a:xfrm>
            <a:off x="549947" y="1773496"/>
            <a:ext cx="7407804" cy="37651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Noto Serif" panose="02020600060500020200" pitchFamily="18" charset="0"/>
                <a:ea typeface="Noto Serif" panose="02020600060500020200" pitchFamily="18" charset="0"/>
                <a:cs typeface="Noto Serif" panose="02020600060500020200" pitchFamily="18" charset="0"/>
              </a:rPr>
              <a:t>Many large GC and subcontractors have established internal respectful workplace policies, practices, and trainings</a:t>
            </a:r>
          </a:p>
          <a:p>
            <a:pPr marL="0" indent="0">
              <a:buFont typeface="Arial" panose="020B0604020202020204" pitchFamily="34" charset="0"/>
              <a:buNone/>
            </a:pPr>
            <a:endParaRPr lang="en-US" sz="1800">
              <a:latin typeface="Noto Serif" panose="02020600060500020200" pitchFamily="18" charset="0"/>
              <a:ea typeface="Noto Serif" panose="02020600060500020200" pitchFamily="18" charset="0"/>
              <a:cs typeface="Noto Serif" panose="02020600060500020200" pitchFamily="18" charset="0"/>
            </a:endParaRPr>
          </a:p>
          <a:p>
            <a:r>
              <a:rPr lang="en-US" sz="1800">
                <a:latin typeface="Noto Serif" panose="02020600060500020200" pitchFamily="18" charset="0"/>
                <a:ea typeface="Noto Serif" panose="02020600060500020200" pitchFamily="18" charset="0"/>
                <a:cs typeface="Noto Serif" panose="02020600060500020200" pitchFamily="18" charset="0"/>
              </a:rPr>
              <a:t>Fluid nature of jobsites makes consistency and accountability for respectful workplace practices extremely challenging</a:t>
            </a:r>
          </a:p>
          <a:p>
            <a:pPr marL="0" indent="0">
              <a:buNone/>
            </a:pPr>
            <a:endParaRPr lang="en-US" sz="1800">
              <a:latin typeface="Noto Serif" panose="02020600060500020200" pitchFamily="18" charset="0"/>
              <a:ea typeface="Noto Serif" panose="02020600060500020200" pitchFamily="18" charset="0"/>
              <a:cs typeface="Noto Serif" panose="02020600060500020200" pitchFamily="18" charset="0"/>
            </a:endParaRPr>
          </a:p>
          <a:p>
            <a:r>
              <a:rPr lang="en-US" sz="1800">
                <a:latin typeface="Noto Serif" panose="02020600060500020200" pitchFamily="18" charset="0"/>
                <a:ea typeface="Noto Serif" panose="02020600060500020200" pitchFamily="18" charset="0"/>
                <a:cs typeface="Noto Serif" panose="02020600060500020200" pitchFamily="18" charset="0"/>
              </a:rPr>
              <a:t>Foremen are instrumental in establishing jobsite culture; training foremen in interpersonal communication, conflict resolution, and emotional intelligence emerged as a key priority</a:t>
            </a:r>
          </a:p>
          <a:p>
            <a:pPr marL="0" indent="0">
              <a:buFont typeface="Arial" panose="020B0604020202020204" pitchFamily="34" charset="0"/>
              <a:buNone/>
            </a:pPr>
            <a:endParaRPr lang="en-US" sz="1800">
              <a:latin typeface="Noto Serif" panose="02020600060500020200" pitchFamily="18" charset="0"/>
              <a:ea typeface="Noto Serif" panose="02020600060500020200" pitchFamily="18" charset="0"/>
              <a:cs typeface="Noto Serif" panose="02020600060500020200" pitchFamily="18" charset="0"/>
            </a:endParaRPr>
          </a:p>
          <a:p>
            <a:r>
              <a:rPr lang="en-US" sz="1800">
                <a:latin typeface="Noto Serif" panose="02020600060500020200" pitchFamily="18" charset="0"/>
                <a:ea typeface="Noto Serif" panose="02020600060500020200" pitchFamily="18" charset="0"/>
                <a:cs typeface="Noto Serif" panose="02020600060500020200" pitchFamily="18" charset="0"/>
              </a:rPr>
              <a:t>Emerging view that respectful workplace practices and expectations should be incorporated as part of safety – i.e. integrate physical and psychological as opposed to HR or DEI</a:t>
            </a:r>
          </a:p>
        </p:txBody>
      </p:sp>
      <p:pic>
        <p:nvPicPr>
          <p:cNvPr id="5" name="Picture 4" descr="Construction area">
            <a:extLst>
              <a:ext uri="{FF2B5EF4-FFF2-40B4-BE49-F238E27FC236}">
                <a16:creationId xmlns:a16="http://schemas.microsoft.com/office/drawing/2014/main" id="{69A13EC6-5DC0-7625-2AEA-A7FBA9D0B83B}"/>
              </a:ext>
            </a:extLst>
          </p:cNvPr>
          <p:cNvPicPr>
            <a:picLocks noChangeAspect="1"/>
          </p:cNvPicPr>
          <p:nvPr/>
        </p:nvPicPr>
        <p:blipFill>
          <a:blip r:embed="rId5"/>
          <a:srcRect l="34607" r="31026"/>
          <a:stretch/>
        </p:blipFill>
        <p:spPr>
          <a:xfrm>
            <a:off x="8546757" y="1072192"/>
            <a:ext cx="3645243" cy="5840785"/>
          </a:xfrm>
          <a:prstGeom prst="rect">
            <a:avLst/>
          </a:prstGeom>
          <a:noFill/>
        </p:spPr>
      </p:pic>
      <p:sp>
        <p:nvSpPr>
          <p:cNvPr id="6" name="Title 1">
            <a:extLst>
              <a:ext uri="{FF2B5EF4-FFF2-40B4-BE49-F238E27FC236}">
                <a16:creationId xmlns:a16="http://schemas.microsoft.com/office/drawing/2014/main" id="{79B1297C-24FC-12D9-9D5B-9E5FCE6E0F13}"/>
              </a:ext>
            </a:extLst>
          </p:cNvPr>
          <p:cNvSpPr>
            <a:spLocks noGrp="1"/>
          </p:cNvSpPr>
          <p:nvPr>
            <p:ph type="title"/>
          </p:nvPr>
        </p:nvSpPr>
        <p:spPr>
          <a:xfrm>
            <a:off x="356616" y="-131442"/>
            <a:ext cx="7407804" cy="1325563"/>
          </a:xfrm>
        </p:spPr>
        <p:txBody>
          <a:bodyPr anchor="ctr">
            <a:normAutofit/>
          </a:bodyPr>
          <a:lstStyle/>
          <a:p>
            <a:r>
              <a:rPr lang="en-US" sz="3400" b="1">
                <a:solidFill>
                  <a:schemeClr val="bg1"/>
                </a:solidFill>
                <a:latin typeface="Lato" panose="020F0502020204030203" pitchFamily="34" charset="77"/>
              </a:rPr>
              <a:t>Summary of Findings: </a:t>
            </a:r>
            <a:br>
              <a:rPr lang="en-US" sz="3400" b="1">
                <a:solidFill>
                  <a:schemeClr val="bg1"/>
                </a:solidFill>
                <a:latin typeface="Lato" panose="020F0502020204030203" pitchFamily="34" charset="77"/>
              </a:rPr>
            </a:br>
            <a:r>
              <a:rPr lang="en-US" sz="3400" b="1">
                <a:solidFill>
                  <a:schemeClr val="bg1"/>
                </a:solidFill>
                <a:latin typeface="Lato" panose="020F0502020204030203" pitchFamily="34" charset="77"/>
              </a:rPr>
              <a:t>Contractor Culture and Practice</a:t>
            </a:r>
          </a:p>
        </p:txBody>
      </p:sp>
    </p:spTree>
    <p:extLst>
      <p:ext uri="{BB962C8B-B14F-4D97-AF65-F5344CB8AC3E}">
        <p14:creationId xmlns:p14="http://schemas.microsoft.com/office/powerpoint/2010/main" val="3636518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487C-1DEA-3BA4-DAA5-0CC7D86E971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56C3B51-5737-472A-5D5E-1FBD9ED24599}"/>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F6C30D3-7CDD-6F34-1864-C0864F35EA41}"/>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EB9B8E-B349-3F85-607C-DACE805C6AF2}"/>
              </a:ext>
            </a:extLst>
          </p:cNvPr>
          <p:cNvSpPr txBox="1"/>
          <p:nvPr/>
        </p:nvSpPr>
        <p:spPr>
          <a:xfrm>
            <a:off x="356616"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Resource Hub Timeline</a:t>
            </a:r>
          </a:p>
        </p:txBody>
      </p:sp>
      <p:pic>
        <p:nvPicPr>
          <p:cNvPr id="8" name="Picture 7">
            <a:extLst>
              <a:ext uri="{FF2B5EF4-FFF2-40B4-BE49-F238E27FC236}">
                <a16:creationId xmlns:a16="http://schemas.microsoft.com/office/drawing/2014/main" id="{DA0A4012-34B7-6D24-DAB0-4B1AC68F91CA}"/>
              </a:ext>
            </a:extLst>
          </p:cNvPr>
          <p:cNvPicPr>
            <a:picLocks noChangeAspect="1"/>
          </p:cNvPicPr>
          <p:nvPr/>
        </p:nvPicPr>
        <p:blipFill>
          <a:blip r:embed="rId3"/>
          <a:stretch>
            <a:fillRect/>
          </a:stretch>
        </p:blipFill>
        <p:spPr>
          <a:xfrm>
            <a:off x="10158984" y="146957"/>
            <a:ext cx="1755648" cy="723301"/>
          </a:xfrm>
          <a:prstGeom prst="rect">
            <a:avLst/>
          </a:prstGeom>
        </p:spPr>
      </p:pic>
      <p:sp>
        <p:nvSpPr>
          <p:cNvPr id="14" name="Oval 13">
            <a:extLst>
              <a:ext uri="{FF2B5EF4-FFF2-40B4-BE49-F238E27FC236}">
                <a16:creationId xmlns:a16="http://schemas.microsoft.com/office/drawing/2014/main" id="{3141E893-FFCF-71C0-21E2-B9A5B69688C2}"/>
              </a:ext>
            </a:extLst>
          </p:cNvPr>
          <p:cNvSpPr/>
          <p:nvPr/>
        </p:nvSpPr>
        <p:spPr>
          <a:xfrm>
            <a:off x="3166171" y="2782255"/>
            <a:ext cx="2508421" cy="2084322"/>
          </a:xfrm>
          <a:prstGeom prst="ellipse">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F035E"/>
                </a:solidFill>
                <a:latin typeface="Noto Serif" panose="02020600060500020200" pitchFamily="18" charset="0"/>
                <a:ea typeface="Noto Serif" panose="02020600060500020200" pitchFamily="18" charset="0"/>
                <a:cs typeface="Noto Serif" panose="02020600060500020200" pitchFamily="18" charset="0"/>
              </a:rPr>
              <a:t>Resource Hub Design &amp;</a:t>
            </a:r>
          </a:p>
          <a:p>
            <a:pPr algn="ctr"/>
            <a:r>
              <a:rPr lang="en-US" b="1">
                <a:solidFill>
                  <a:srgbClr val="0F035E"/>
                </a:solidFill>
                <a:latin typeface="Noto Serif" panose="02020600060500020200" pitchFamily="18" charset="0"/>
                <a:ea typeface="Noto Serif" panose="02020600060500020200" pitchFamily="18" charset="0"/>
                <a:cs typeface="Noto Serif" panose="02020600060500020200" pitchFamily="18" charset="0"/>
              </a:rPr>
              <a:t>Development</a:t>
            </a:r>
          </a:p>
        </p:txBody>
      </p:sp>
      <p:sp>
        <p:nvSpPr>
          <p:cNvPr id="16" name="Oval 15">
            <a:extLst>
              <a:ext uri="{FF2B5EF4-FFF2-40B4-BE49-F238E27FC236}">
                <a16:creationId xmlns:a16="http://schemas.microsoft.com/office/drawing/2014/main" id="{B7363B31-96DB-378F-092D-44A321757120}"/>
              </a:ext>
            </a:extLst>
          </p:cNvPr>
          <p:cNvSpPr/>
          <p:nvPr/>
        </p:nvSpPr>
        <p:spPr>
          <a:xfrm>
            <a:off x="6035472" y="2771883"/>
            <a:ext cx="2508421" cy="2084322"/>
          </a:xfrm>
          <a:prstGeom prst="ellipse">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F035E"/>
                </a:solidFill>
                <a:latin typeface="Noto Serif" panose="02020600060500020200" pitchFamily="18" charset="0"/>
                <a:ea typeface="Noto Serif" panose="02020600060500020200" pitchFamily="18" charset="0"/>
                <a:cs typeface="Noto Serif" panose="02020600060500020200" pitchFamily="18" charset="0"/>
              </a:rPr>
              <a:t>Resource Hub Soft Launch (test and refine)</a:t>
            </a:r>
          </a:p>
        </p:txBody>
      </p:sp>
      <p:sp>
        <p:nvSpPr>
          <p:cNvPr id="17" name="Oval 16">
            <a:extLst>
              <a:ext uri="{FF2B5EF4-FFF2-40B4-BE49-F238E27FC236}">
                <a16:creationId xmlns:a16="http://schemas.microsoft.com/office/drawing/2014/main" id="{BD478828-E4ED-0FD9-CF34-90717451077C}"/>
              </a:ext>
            </a:extLst>
          </p:cNvPr>
          <p:cNvSpPr/>
          <p:nvPr/>
        </p:nvSpPr>
        <p:spPr>
          <a:xfrm>
            <a:off x="8996751" y="2771883"/>
            <a:ext cx="2508421" cy="2084322"/>
          </a:xfrm>
          <a:prstGeom prst="ellipse">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F035E"/>
                </a:solidFill>
                <a:latin typeface="Noto Serif" panose="02020600060500020200" pitchFamily="18" charset="0"/>
                <a:ea typeface="Noto Serif" panose="02020600060500020200" pitchFamily="18" charset="0"/>
                <a:cs typeface="Noto Serif" panose="02020600060500020200" pitchFamily="18" charset="0"/>
              </a:rPr>
              <a:t>Resource Hub Launch and Scale</a:t>
            </a:r>
          </a:p>
        </p:txBody>
      </p:sp>
      <p:sp>
        <p:nvSpPr>
          <p:cNvPr id="18" name="Oval 17">
            <a:extLst>
              <a:ext uri="{FF2B5EF4-FFF2-40B4-BE49-F238E27FC236}">
                <a16:creationId xmlns:a16="http://schemas.microsoft.com/office/drawing/2014/main" id="{B2D38D9D-27CB-4CA7-F464-0E776A287DA6}"/>
              </a:ext>
            </a:extLst>
          </p:cNvPr>
          <p:cNvSpPr/>
          <p:nvPr/>
        </p:nvSpPr>
        <p:spPr>
          <a:xfrm>
            <a:off x="244911" y="2782255"/>
            <a:ext cx="2508421" cy="2084322"/>
          </a:xfrm>
          <a:prstGeom prst="ellipse">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F035E"/>
                </a:solidFill>
                <a:latin typeface="Noto Serif" panose="02020600060500020200" pitchFamily="18" charset="0"/>
                <a:ea typeface="Noto Serif" panose="02020600060500020200" pitchFamily="18" charset="0"/>
                <a:cs typeface="Noto Serif" panose="02020600060500020200" pitchFamily="18" charset="0"/>
              </a:rPr>
              <a:t>Research + Stakeholder Outreach &amp; Engagement</a:t>
            </a:r>
          </a:p>
        </p:txBody>
      </p:sp>
      <p:sp>
        <p:nvSpPr>
          <p:cNvPr id="19" name="TextBox 18">
            <a:extLst>
              <a:ext uri="{FF2B5EF4-FFF2-40B4-BE49-F238E27FC236}">
                <a16:creationId xmlns:a16="http://schemas.microsoft.com/office/drawing/2014/main" id="{992A9A5A-B389-A245-CB37-6E6ADF0BB59E}"/>
              </a:ext>
            </a:extLst>
          </p:cNvPr>
          <p:cNvSpPr txBox="1"/>
          <p:nvPr/>
        </p:nvSpPr>
        <p:spPr>
          <a:xfrm>
            <a:off x="926757" y="5266015"/>
            <a:ext cx="845103" cy="461665"/>
          </a:xfrm>
          <a:prstGeom prst="rect">
            <a:avLst/>
          </a:prstGeom>
          <a:noFill/>
        </p:spPr>
        <p:txBody>
          <a:bodyPr wrap="none" rtlCol="0">
            <a:spAutoFit/>
          </a:bodyPr>
          <a:lstStyle/>
          <a:p>
            <a:r>
              <a:rPr lang="en-US" sz="2400"/>
              <a:t>2024</a:t>
            </a:r>
          </a:p>
        </p:txBody>
      </p:sp>
      <p:sp>
        <p:nvSpPr>
          <p:cNvPr id="20" name="TextBox 19">
            <a:extLst>
              <a:ext uri="{FF2B5EF4-FFF2-40B4-BE49-F238E27FC236}">
                <a16:creationId xmlns:a16="http://schemas.microsoft.com/office/drawing/2014/main" id="{326A89AE-4C9E-A535-7A65-7C463F2A4D5E}"/>
              </a:ext>
            </a:extLst>
          </p:cNvPr>
          <p:cNvSpPr txBox="1"/>
          <p:nvPr/>
        </p:nvSpPr>
        <p:spPr>
          <a:xfrm>
            <a:off x="4020065" y="5282491"/>
            <a:ext cx="845103" cy="461665"/>
          </a:xfrm>
          <a:prstGeom prst="rect">
            <a:avLst/>
          </a:prstGeom>
          <a:noFill/>
        </p:spPr>
        <p:txBody>
          <a:bodyPr wrap="none" rtlCol="0">
            <a:spAutoFit/>
          </a:bodyPr>
          <a:lstStyle/>
          <a:p>
            <a:r>
              <a:rPr lang="en-US" sz="2400"/>
              <a:t>2025</a:t>
            </a:r>
          </a:p>
        </p:txBody>
      </p:sp>
      <p:sp>
        <p:nvSpPr>
          <p:cNvPr id="21" name="TextBox 20">
            <a:extLst>
              <a:ext uri="{FF2B5EF4-FFF2-40B4-BE49-F238E27FC236}">
                <a16:creationId xmlns:a16="http://schemas.microsoft.com/office/drawing/2014/main" id="{379B04AD-4880-FB7E-4DCB-8E80B0EADEB7}"/>
              </a:ext>
            </a:extLst>
          </p:cNvPr>
          <p:cNvSpPr txBox="1"/>
          <p:nvPr/>
        </p:nvSpPr>
        <p:spPr>
          <a:xfrm>
            <a:off x="6867130" y="5257585"/>
            <a:ext cx="845103" cy="461665"/>
          </a:xfrm>
          <a:prstGeom prst="rect">
            <a:avLst/>
          </a:prstGeom>
          <a:noFill/>
        </p:spPr>
        <p:txBody>
          <a:bodyPr wrap="none" rtlCol="0">
            <a:spAutoFit/>
          </a:bodyPr>
          <a:lstStyle/>
          <a:p>
            <a:r>
              <a:rPr lang="en-US" sz="2400"/>
              <a:t>2026</a:t>
            </a:r>
          </a:p>
        </p:txBody>
      </p:sp>
      <p:sp>
        <p:nvSpPr>
          <p:cNvPr id="22" name="TextBox 21">
            <a:extLst>
              <a:ext uri="{FF2B5EF4-FFF2-40B4-BE49-F238E27FC236}">
                <a16:creationId xmlns:a16="http://schemas.microsoft.com/office/drawing/2014/main" id="{0215D517-5CD9-CE6F-6C6E-12600DA786F8}"/>
              </a:ext>
            </a:extLst>
          </p:cNvPr>
          <p:cNvSpPr txBox="1"/>
          <p:nvPr/>
        </p:nvSpPr>
        <p:spPr>
          <a:xfrm>
            <a:off x="9960438" y="5257584"/>
            <a:ext cx="845103" cy="461665"/>
          </a:xfrm>
          <a:prstGeom prst="rect">
            <a:avLst/>
          </a:prstGeom>
          <a:noFill/>
        </p:spPr>
        <p:txBody>
          <a:bodyPr wrap="none" rtlCol="0">
            <a:spAutoFit/>
          </a:bodyPr>
          <a:lstStyle/>
          <a:p>
            <a:r>
              <a:rPr lang="en-US" sz="2400"/>
              <a:t>2027</a:t>
            </a:r>
          </a:p>
        </p:txBody>
      </p:sp>
    </p:spTree>
    <p:extLst>
      <p:ext uri="{BB962C8B-B14F-4D97-AF65-F5344CB8AC3E}">
        <p14:creationId xmlns:p14="http://schemas.microsoft.com/office/powerpoint/2010/main" val="135201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950B8-FB62-C4C6-A14A-3CCB4732B0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010BA9-70D8-492A-A1EE-35FDB5B19465}"/>
              </a:ext>
            </a:extLst>
          </p:cNvPr>
          <p:cNvSpPr/>
          <p:nvPr/>
        </p:nvSpPr>
        <p:spPr>
          <a:xfrm>
            <a:off x="6096000" y="21075"/>
            <a:ext cx="6096000" cy="6858000"/>
          </a:xfrm>
          <a:prstGeom prst="rect">
            <a:avLst/>
          </a:prstGeom>
          <a:solidFill>
            <a:srgbClr val="0247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Font typeface="Arial" panose="020B0604020202020204" pitchFamily="34" charset="0"/>
              <a:buNone/>
            </a:pPr>
            <a:endParaRPr lang="en-US" sz="1800"/>
          </a:p>
        </p:txBody>
      </p:sp>
      <p:sp>
        <p:nvSpPr>
          <p:cNvPr id="12" name="Rectangle 11">
            <a:extLst>
              <a:ext uri="{FF2B5EF4-FFF2-40B4-BE49-F238E27FC236}">
                <a16:creationId xmlns:a16="http://schemas.microsoft.com/office/drawing/2014/main" id="{5464AED8-270B-6999-603D-5B78A389EED0}"/>
              </a:ext>
            </a:extLst>
          </p:cNvPr>
          <p:cNvSpPr/>
          <p:nvPr/>
        </p:nvSpPr>
        <p:spPr>
          <a:xfrm>
            <a:off x="0" y="6400800"/>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43F8E7-0645-7F69-22FD-4D9F9A02EAAB}"/>
              </a:ext>
            </a:extLst>
          </p:cNvPr>
          <p:cNvSpPr txBox="1"/>
          <p:nvPr/>
        </p:nvSpPr>
        <p:spPr>
          <a:xfrm>
            <a:off x="6512168" y="1189567"/>
            <a:ext cx="5928392" cy="1815882"/>
          </a:xfrm>
          <a:prstGeom prst="rect">
            <a:avLst/>
          </a:prstGeom>
          <a:noFill/>
        </p:spPr>
        <p:txBody>
          <a:bodyPr wrap="square" rtlCol="0">
            <a:spAutoFit/>
          </a:bodyPr>
          <a:lstStyle/>
          <a:p>
            <a:endParaRPr lang="en-US" sz="2800">
              <a:solidFill>
                <a:srgbClr val="FFC000"/>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Arial" panose="020B0604020202020204" pitchFamily="34" charset="0"/>
              <a:buChar char="•"/>
            </a:pPr>
            <a:endParaRPr lang="en-US" sz="2800">
              <a:solidFill>
                <a:srgbClr val="FFC000"/>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Arial" panose="020B0604020202020204" pitchFamily="34" charset="0"/>
              <a:buChar char="•"/>
            </a:pPr>
            <a:endParaRPr lang="en-US" sz="2800">
              <a:solidFill>
                <a:srgbClr val="FFC000"/>
              </a:solidFill>
              <a:latin typeface="Noto Serif" panose="02020600060500020200" pitchFamily="18" charset="0"/>
              <a:ea typeface="Noto Serif" panose="02020600060500020200" pitchFamily="18" charset="0"/>
              <a:cs typeface="Noto Serif" panose="02020600060500020200" pitchFamily="18" charset="0"/>
            </a:endParaRPr>
          </a:p>
          <a:p>
            <a:endParaRPr lang="en-US" sz="28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6" name="Oval 5">
            <a:extLst>
              <a:ext uri="{FF2B5EF4-FFF2-40B4-BE49-F238E27FC236}">
                <a16:creationId xmlns:a16="http://schemas.microsoft.com/office/drawing/2014/main" id="{A2A9A5B8-51C9-22B0-BF57-2B5F96D57F25}"/>
              </a:ext>
            </a:extLst>
          </p:cNvPr>
          <p:cNvSpPr/>
          <p:nvPr/>
        </p:nvSpPr>
        <p:spPr>
          <a:xfrm>
            <a:off x="1372858" y="2176833"/>
            <a:ext cx="3550338" cy="3261937"/>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b="1"/>
          </a:p>
          <a:p>
            <a:pPr marL="0" indent="0" algn="ctr">
              <a:buFont typeface="Arial" panose="020B0604020202020204" pitchFamily="34" charset="0"/>
              <a:buNone/>
            </a:pPr>
            <a:r>
              <a:rPr lang="en-US" b="1"/>
              <a:t>Respectful Workplace</a:t>
            </a:r>
          </a:p>
          <a:p>
            <a:pPr marL="0" indent="0" algn="ctr">
              <a:buFont typeface="Arial" panose="020B0604020202020204" pitchFamily="34" charset="0"/>
              <a:buNone/>
            </a:pPr>
            <a:endParaRPr lang="en-US" b="1"/>
          </a:p>
          <a:p>
            <a:pPr marL="0" indent="0" algn="ctr">
              <a:buFont typeface="Arial" panose="020B0604020202020204" pitchFamily="34" charset="0"/>
              <a:buNone/>
            </a:pPr>
            <a:r>
              <a:rPr lang="en-US" b="1"/>
              <a:t>Total Worker Health</a:t>
            </a:r>
          </a:p>
          <a:p>
            <a:pPr marL="0" indent="0" algn="ctr">
              <a:buFont typeface="Arial" panose="020B0604020202020204" pitchFamily="34" charset="0"/>
              <a:buNone/>
            </a:pPr>
            <a:endParaRPr lang="en-US" b="1"/>
          </a:p>
        </p:txBody>
      </p:sp>
      <p:sp>
        <p:nvSpPr>
          <p:cNvPr id="7" name="Rectangle 6">
            <a:extLst>
              <a:ext uri="{FF2B5EF4-FFF2-40B4-BE49-F238E27FC236}">
                <a16:creationId xmlns:a16="http://schemas.microsoft.com/office/drawing/2014/main" id="{B2397F40-9625-4C3D-9567-BA5CE6D3490C}"/>
              </a:ext>
            </a:extLst>
          </p:cNvPr>
          <p:cNvSpPr/>
          <p:nvPr/>
        </p:nvSpPr>
        <p:spPr>
          <a:xfrm>
            <a:off x="0" y="0"/>
            <a:ext cx="12192000" cy="113130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FFAE29B-4383-60C1-E9BB-83CA5EE74740}"/>
              </a:ext>
            </a:extLst>
          </p:cNvPr>
          <p:cNvSpPr>
            <a:spLocks noGrp="1"/>
          </p:cNvSpPr>
          <p:nvPr>
            <p:ph type="title"/>
          </p:nvPr>
        </p:nvSpPr>
        <p:spPr>
          <a:xfrm>
            <a:off x="356616" y="457200"/>
            <a:ext cx="4408491" cy="795890"/>
          </a:xfrm>
        </p:spPr>
        <p:txBody>
          <a:bodyPr anchor="ctr">
            <a:normAutofit/>
          </a:bodyPr>
          <a:lstStyle/>
          <a:p>
            <a:r>
              <a:rPr lang="en-US" sz="3600" b="1">
                <a:solidFill>
                  <a:schemeClr val="bg1"/>
                </a:solidFill>
                <a:latin typeface="Lato" panose="020F0502020204030203" pitchFamily="34" charset="77"/>
              </a:rPr>
              <a:t>Connecting the Dots</a:t>
            </a:r>
          </a:p>
        </p:txBody>
      </p:sp>
      <p:pic>
        <p:nvPicPr>
          <p:cNvPr id="9" name="Picture 8">
            <a:extLst>
              <a:ext uri="{FF2B5EF4-FFF2-40B4-BE49-F238E27FC236}">
                <a16:creationId xmlns:a16="http://schemas.microsoft.com/office/drawing/2014/main" id="{2BA8786B-7287-C652-0843-092D6BB2A0A9}"/>
              </a:ext>
            </a:extLst>
          </p:cNvPr>
          <p:cNvPicPr>
            <a:picLocks noChangeAspect="1"/>
          </p:cNvPicPr>
          <p:nvPr/>
        </p:nvPicPr>
        <p:blipFill>
          <a:blip r:embed="rId3"/>
          <a:stretch>
            <a:fillRect/>
          </a:stretch>
        </p:blipFill>
        <p:spPr>
          <a:xfrm>
            <a:off x="10158984" y="146957"/>
            <a:ext cx="1755648" cy="723301"/>
          </a:xfrm>
          <a:prstGeom prst="rect">
            <a:avLst/>
          </a:prstGeom>
        </p:spPr>
      </p:pic>
      <p:cxnSp>
        <p:nvCxnSpPr>
          <p:cNvPr id="5" name="Straight Connector 4">
            <a:extLst>
              <a:ext uri="{FF2B5EF4-FFF2-40B4-BE49-F238E27FC236}">
                <a16:creationId xmlns:a16="http://schemas.microsoft.com/office/drawing/2014/main" id="{0D8116D4-885A-254B-3CEB-33FEB619ADEB}"/>
              </a:ext>
            </a:extLst>
          </p:cNvPr>
          <p:cNvCxnSpPr>
            <a:cxnSpLocks/>
          </p:cNvCxnSpPr>
          <p:nvPr/>
        </p:nvCxnSpPr>
        <p:spPr>
          <a:xfrm>
            <a:off x="2087812" y="3815189"/>
            <a:ext cx="2060028"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0B93D30-BC84-C97C-CF3B-189D3163C40D}"/>
              </a:ext>
            </a:extLst>
          </p:cNvPr>
          <p:cNvSpPr txBox="1"/>
          <p:nvPr/>
        </p:nvSpPr>
        <p:spPr>
          <a:xfrm>
            <a:off x="133983" y="4372766"/>
            <a:ext cx="1363194" cy="307777"/>
          </a:xfrm>
          <a:prstGeom prst="rect">
            <a:avLst/>
          </a:prstGeom>
          <a:noFill/>
        </p:spPr>
        <p:txBody>
          <a:bodyPr wrap="none" rtlCol="0">
            <a:spAutoFit/>
          </a:bodyPr>
          <a:lstStyle/>
          <a:p>
            <a:r>
              <a:rPr lang="en-US" sz="1400">
                <a:latin typeface="Lato" panose="020F0502020204030203" pitchFamily="34" charset="77"/>
              </a:rPr>
              <a:t>Physical Safety</a:t>
            </a:r>
          </a:p>
        </p:txBody>
      </p:sp>
      <p:sp>
        <p:nvSpPr>
          <p:cNvPr id="15" name="TextBox 14">
            <a:extLst>
              <a:ext uri="{FF2B5EF4-FFF2-40B4-BE49-F238E27FC236}">
                <a16:creationId xmlns:a16="http://schemas.microsoft.com/office/drawing/2014/main" id="{9AF68FF3-C1C6-1554-0E1B-C339537DA90B}"/>
              </a:ext>
            </a:extLst>
          </p:cNvPr>
          <p:cNvSpPr txBox="1"/>
          <p:nvPr/>
        </p:nvSpPr>
        <p:spPr>
          <a:xfrm>
            <a:off x="3602026" y="5404984"/>
            <a:ext cx="1959663" cy="307777"/>
          </a:xfrm>
          <a:prstGeom prst="rect">
            <a:avLst/>
          </a:prstGeom>
          <a:noFill/>
        </p:spPr>
        <p:txBody>
          <a:bodyPr wrap="square" rtlCol="0">
            <a:spAutoFit/>
          </a:bodyPr>
          <a:lstStyle/>
          <a:p>
            <a:r>
              <a:rPr lang="en-US" sz="1400">
                <a:latin typeface="Lato" panose="020F0502020204030203" pitchFamily="34" charset="77"/>
              </a:rPr>
              <a:t>Diversity &amp; Inclusion</a:t>
            </a:r>
          </a:p>
        </p:txBody>
      </p:sp>
      <p:sp>
        <p:nvSpPr>
          <p:cNvPr id="16" name="TextBox 15">
            <a:extLst>
              <a:ext uri="{FF2B5EF4-FFF2-40B4-BE49-F238E27FC236}">
                <a16:creationId xmlns:a16="http://schemas.microsoft.com/office/drawing/2014/main" id="{9F1D6B1D-A769-2E7B-6F20-BB236AC109B0}"/>
              </a:ext>
            </a:extLst>
          </p:cNvPr>
          <p:cNvSpPr txBox="1"/>
          <p:nvPr/>
        </p:nvSpPr>
        <p:spPr>
          <a:xfrm>
            <a:off x="4765107" y="4413137"/>
            <a:ext cx="1319592" cy="307777"/>
          </a:xfrm>
          <a:prstGeom prst="rect">
            <a:avLst/>
          </a:prstGeom>
          <a:noFill/>
        </p:spPr>
        <p:txBody>
          <a:bodyPr wrap="none" rtlCol="0">
            <a:spAutoFit/>
          </a:bodyPr>
          <a:lstStyle/>
          <a:p>
            <a:r>
              <a:rPr lang="en-US" sz="1400">
                <a:latin typeface="Lato" panose="020F0502020204030203" pitchFamily="34" charset="77"/>
              </a:rPr>
              <a:t>Mental Health</a:t>
            </a:r>
          </a:p>
        </p:txBody>
      </p:sp>
      <p:sp>
        <p:nvSpPr>
          <p:cNvPr id="17" name="TextBox 16">
            <a:extLst>
              <a:ext uri="{FF2B5EF4-FFF2-40B4-BE49-F238E27FC236}">
                <a16:creationId xmlns:a16="http://schemas.microsoft.com/office/drawing/2014/main" id="{DC51CC73-4F77-6CF6-61D9-F3B0B3290612}"/>
              </a:ext>
            </a:extLst>
          </p:cNvPr>
          <p:cNvSpPr txBox="1"/>
          <p:nvPr/>
        </p:nvSpPr>
        <p:spPr>
          <a:xfrm>
            <a:off x="812093" y="5404984"/>
            <a:ext cx="1810496" cy="307777"/>
          </a:xfrm>
          <a:prstGeom prst="rect">
            <a:avLst/>
          </a:prstGeom>
          <a:noFill/>
        </p:spPr>
        <p:txBody>
          <a:bodyPr wrap="none" rtlCol="0">
            <a:spAutoFit/>
          </a:bodyPr>
          <a:lstStyle/>
          <a:p>
            <a:r>
              <a:rPr lang="en-US" sz="1400">
                <a:latin typeface="Lato" panose="020F0502020204030203" pitchFamily="34" charset="77"/>
              </a:rPr>
              <a:t>Psychological  Safety</a:t>
            </a:r>
          </a:p>
        </p:txBody>
      </p:sp>
      <p:sp>
        <p:nvSpPr>
          <p:cNvPr id="19" name="TextBox 18">
            <a:extLst>
              <a:ext uri="{FF2B5EF4-FFF2-40B4-BE49-F238E27FC236}">
                <a16:creationId xmlns:a16="http://schemas.microsoft.com/office/drawing/2014/main" id="{E7BD724A-B986-1EA6-5EA4-2971E187CD1C}"/>
              </a:ext>
            </a:extLst>
          </p:cNvPr>
          <p:cNvSpPr txBox="1"/>
          <p:nvPr/>
        </p:nvSpPr>
        <p:spPr>
          <a:xfrm>
            <a:off x="683557" y="2335040"/>
            <a:ext cx="1261756" cy="307777"/>
          </a:xfrm>
          <a:prstGeom prst="rect">
            <a:avLst/>
          </a:prstGeom>
          <a:noFill/>
        </p:spPr>
        <p:txBody>
          <a:bodyPr wrap="none" rtlCol="0">
            <a:spAutoFit/>
          </a:bodyPr>
          <a:lstStyle/>
          <a:p>
            <a:r>
              <a:rPr lang="en-US" sz="1400">
                <a:latin typeface="Lato" panose="020F0502020204030203" pitchFamily="34" charset="77"/>
              </a:rPr>
              <a:t>Skills Training</a:t>
            </a:r>
          </a:p>
        </p:txBody>
      </p:sp>
      <p:sp>
        <p:nvSpPr>
          <p:cNvPr id="20" name="TextBox 19">
            <a:extLst>
              <a:ext uri="{FF2B5EF4-FFF2-40B4-BE49-F238E27FC236}">
                <a16:creationId xmlns:a16="http://schemas.microsoft.com/office/drawing/2014/main" id="{57CA13D4-27F8-1993-00A7-F9B6EDA79C84}"/>
              </a:ext>
            </a:extLst>
          </p:cNvPr>
          <p:cNvSpPr txBox="1"/>
          <p:nvPr/>
        </p:nvSpPr>
        <p:spPr>
          <a:xfrm>
            <a:off x="4923727" y="3087010"/>
            <a:ext cx="1097865" cy="523220"/>
          </a:xfrm>
          <a:prstGeom prst="rect">
            <a:avLst/>
          </a:prstGeom>
          <a:noFill/>
        </p:spPr>
        <p:txBody>
          <a:bodyPr wrap="none" rtlCol="0">
            <a:spAutoFit/>
          </a:bodyPr>
          <a:lstStyle/>
          <a:p>
            <a:r>
              <a:rPr lang="en-US" sz="1400">
                <a:latin typeface="Lato" panose="020F0502020204030203" pitchFamily="34" charset="77"/>
              </a:rPr>
              <a:t>Supportive </a:t>
            </a:r>
          </a:p>
          <a:p>
            <a:r>
              <a:rPr lang="en-US" sz="1400">
                <a:latin typeface="Lato" panose="020F0502020204030203" pitchFamily="34" charset="77"/>
              </a:rPr>
              <a:t>Supervision</a:t>
            </a:r>
          </a:p>
        </p:txBody>
      </p:sp>
      <p:sp>
        <p:nvSpPr>
          <p:cNvPr id="21" name="TextBox 20">
            <a:extLst>
              <a:ext uri="{FF2B5EF4-FFF2-40B4-BE49-F238E27FC236}">
                <a16:creationId xmlns:a16="http://schemas.microsoft.com/office/drawing/2014/main" id="{D407D897-D168-599D-645E-451C40A37AF6}"/>
              </a:ext>
            </a:extLst>
          </p:cNvPr>
          <p:cNvSpPr txBox="1"/>
          <p:nvPr/>
        </p:nvSpPr>
        <p:spPr>
          <a:xfrm>
            <a:off x="187282" y="3014701"/>
            <a:ext cx="1165704" cy="523220"/>
          </a:xfrm>
          <a:prstGeom prst="rect">
            <a:avLst/>
          </a:prstGeom>
          <a:noFill/>
        </p:spPr>
        <p:txBody>
          <a:bodyPr wrap="none" rtlCol="0">
            <a:spAutoFit/>
          </a:bodyPr>
          <a:lstStyle/>
          <a:p>
            <a:r>
              <a:rPr lang="en-US" sz="1400">
                <a:latin typeface="Lato" panose="020F0502020204030203" pitchFamily="34" charset="77"/>
              </a:rPr>
              <a:t>Employee </a:t>
            </a:r>
          </a:p>
          <a:p>
            <a:r>
              <a:rPr lang="en-US" sz="1400">
                <a:latin typeface="Lato" panose="020F0502020204030203" pitchFamily="34" charset="77"/>
              </a:rPr>
              <a:t>Engagement</a:t>
            </a:r>
          </a:p>
        </p:txBody>
      </p:sp>
      <p:sp>
        <p:nvSpPr>
          <p:cNvPr id="22" name="Content Placeholder 2">
            <a:extLst>
              <a:ext uri="{FF2B5EF4-FFF2-40B4-BE49-F238E27FC236}">
                <a16:creationId xmlns:a16="http://schemas.microsoft.com/office/drawing/2014/main" id="{5B1A2637-3492-6DCE-3CD8-0CA3AC63FC14}"/>
              </a:ext>
            </a:extLst>
          </p:cNvPr>
          <p:cNvSpPr txBox="1">
            <a:spLocks/>
          </p:cNvSpPr>
          <p:nvPr/>
        </p:nvSpPr>
        <p:spPr>
          <a:xfrm>
            <a:off x="6591059" y="1740025"/>
            <a:ext cx="4827790" cy="411648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bg1"/>
                </a:solidFill>
                <a:latin typeface="Lato" panose="020F0502020204030203" pitchFamily="34" charset="77"/>
                <a:ea typeface="Noto Serif" panose="02020600060500020200" pitchFamily="18" charset="0"/>
                <a:cs typeface="Noto Serif" panose="02020600060500020200" pitchFamily="18" charset="0"/>
              </a:rPr>
              <a:t>RWI is an opportunity to raise the bar on how employers can successfully build a culture of respect aligned with a </a:t>
            </a:r>
            <a:r>
              <a:rPr lang="en-US" sz="2200" i="1">
                <a:solidFill>
                  <a:schemeClr val="bg1"/>
                </a:solidFill>
                <a:latin typeface="Lato" panose="020F0502020204030203" pitchFamily="34" charset="77"/>
                <a:ea typeface="Noto Serif" panose="02020600060500020200" pitchFamily="18" charset="0"/>
                <a:cs typeface="Noto Serif" panose="02020600060500020200" pitchFamily="18" charset="0"/>
              </a:rPr>
              <a:t>Total Worker Health</a:t>
            </a:r>
            <a:r>
              <a:rPr lang="en-US" sz="2200">
                <a:solidFill>
                  <a:schemeClr val="bg1"/>
                </a:solidFill>
                <a:latin typeface="Lato" panose="020F0502020204030203" pitchFamily="34" charset="77"/>
                <a:ea typeface="Noto Serif" panose="02020600060500020200" pitchFamily="18" charset="0"/>
                <a:cs typeface="Noto Serif" panose="02020600060500020200" pitchFamily="18" charset="0"/>
              </a:rPr>
              <a:t> approach for the construction industry. </a:t>
            </a:r>
          </a:p>
          <a:p>
            <a:pPr marL="0" indent="0">
              <a:buNone/>
            </a:pPr>
            <a:endParaRPr lang="en-US" sz="2200">
              <a:solidFill>
                <a:schemeClr val="bg1"/>
              </a:solidFill>
              <a:latin typeface="Lato" panose="020F0502020204030203" pitchFamily="34" charset="77"/>
              <a:ea typeface="Noto Serif" panose="02020600060500020200" pitchFamily="18" charset="0"/>
              <a:cs typeface="Noto Serif" panose="02020600060500020200" pitchFamily="18" charset="0"/>
            </a:endParaRPr>
          </a:p>
          <a:p>
            <a:pPr>
              <a:defRPr/>
            </a:pPr>
            <a:r>
              <a:rPr lang="en-US" sz="2200">
                <a:solidFill>
                  <a:schemeClr val="bg1"/>
                </a:solidFill>
                <a:latin typeface="Lato" panose="020F0502020204030203" pitchFamily="34" charset="77"/>
                <a:ea typeface="Noto Serif" panose="02020600060500020200" pitchFamily="18" charset="0"/>
                <a:cs typeface="Noto Serif" panose="02020600060500020200" pitchFamily="18" charset="0"/>
              </a:rPr>
              <a:t>Standardization of evidence-based respectful workplace practices in construction is a challenging process; changing culture is hard work and takes time. </a:t>
            </a:r>
          </a:p>
          <a:p>
            <a:pPr marL="0" indent="0">
              <a:buNone/>
              <a:defRPr/>
            </a:pPr>
            <a:endParaRPr lang="en-US" sz="2200">
              <a:solidFill>
                <a:schemeClr val="bg1"/>
              </a:solidFill>
              <a:latin typeface="Lato" panose="020F0502020204030203" pitchFamily="34" charset="77"/>
              <a:ea typeface="Noto Serif" panose="02020600060500020200" pitchFamily="18" charset="0"/>
              <a:cs typeface="Noto Serif" panose="02020600060500020200" pitchFamily="18" charset="0"/>
            </a:endParaRPr>
          </a:p>
          <a:p>
            <a:pPr>
              <a:defRPr/>
            </a:pPr>
            <a:r>
              <a:rPr lang="en-US" sz="2200">
                <a:solidFill>
                  <a:schemeClr val="bg1"/>
                </a:solidFill>
                <a:latin typeface="Lato" panose="020F0502020204030203" pitchFamily="34" charset="77"/>
                <a:ea typeface="Noto Serif" panose="02020600060500020200" pitchFamily="18" charset="0"/>
                <a:cs typeface="Noto Serif" panose="02020600060500020200" pitchFamily="18" charset="0"/>
              </a:rPr>
              <a:t>Oregon and Washington are in a good position to lead this effort!</a:t>
            </a:r>
          </a:p>
          <a:p>
            <a:pPr marL="0" indent="0">
              <a:buNone/>
            </a:pPr>
            <a:endParaRPr lang="en-US" sz="2000">
              <a:solidFill>
                <a:schemeClr val="bg1"/>
              </a:solidFill>
            </a:endParaRPr>
          </a:p>
        </p:txBody>
      </p:sp>
      <p:sp>
        <p:nvSpPr>
          <p:cNvPr id="24" name="TextBox 23">
            <a:extLst>
              <a:ext uri="{FF2B5EF4-FFF2-40B4-BE49-F238E27FC236}">
                <a16:creationId xmlns:a16="http://schemas.microsoft.com/office/drawing/2014/main" id="{44EA4F5F-D787-0C3A-C093-08B15D4E3E7F}"/>
              </a:ext>
            </a:extLst>
          </p:cNvPr>
          <p:cNvSpPr txBox="1"/>
          <p:nvPr/>
        </p:nvSpPr>
        <p:spPr>
          <a:xfrm>
            <a:off x="4463705" y="2170113"/>
            <a:ext cx="1234055" cy="523220"/>
          </a:xfrm>
          <a:prstGeom prst="rect">
            <a:avLst/>
          </a:prstGeom>
          <a:noFill/>
        </p:spPr>
        <p:txBody>
          <a:bodyPr wrap="square" rtlCol="0">
            <a:spAutoFit/>
          </a:bodyPr>
          <a:lstStyle/>
          <a:p>
            <a:r>
              <a:rPr lang="en-US" sz="1400">
                <a:latin typeface="Lato" panose="020F0502020204030203" pitchFamily="34" charset="77"/>
              </a:rPr>
              <a:t>Leadership </a:t>
            </a:r>
          </a:p>
          <a:p>
            <a:r>
              <a:rPr lang="en-US" sz="1400">
                <a:latin typeface="Lato" panose="020F0502020204030203" pitchFamily="34" charset="77"/>
              </a:rPr>
              <a:t>Buy-in</a:t>
            </a:r>
          </a:p>
        </p:txBody>
      </p:sp>
      <p:sp>
        <p:nvSpPr>
          <p:cNvPr id="3" name="TextBox 2">
            <a:extLst>
              <a:ext uri="{FF2B5EF4-FFF2-40B4-BE49-F238E27FC236}">
                <a16:creationId xmlns:a16="http://schemas.microsoft.com/office/drawing/2014/main" id="{AA1236B3-4395-4146-7D9F-DB630022D5CB}"/>
              </a:ext>
            </a:extLst>
          </p:cNvPr>
          <p:cNvSpPr txBox="1"/>
          <p:nvPr/>
        </p:nvSpPr>
        <p:spPr>
          <a:xfrm>
            <a:off x="1819959" y="1815491"/>
            <a:ext cx="2327881" cy="307777"/>
          </a:xfrm>
          <a:prstGeom prst="rect">
            <a:avLst/>
          </a:prstGeom>
          <a:noFill/>
        </p:spPr>
        <p:txBody>
          <a:bodyPr wrap="none" rtlCol="0">
            <a:spAutoFit/>
          </a:bodyPr>
          <a:lstStyle/>
          <a:p>
            <a:r>
              <a:rPr lang="en-US" sz="1400">
                <a:latin typeface="Lato" panose="020F0502020204030203" pitchFamily="34" charset="77"/>
              </a:rPr>
              <a:t>Organizational Assessment</a:t>
            </a:r>
          </a:p>
        </p:txBody>
      </p:sp>
    </p:spTree>
    <p:extLst>
      <p:ext uri="{BB962C8B-B14F-4D97-AF65-F5344CB8AC3E}">
        <p14:creationId xmlns:p14="http://schemas.microsoft.com/office/powerpoint/2010/main" val="28996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7F3EC-11E1-52A5-BC1F-858D1C418E2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A6274BB-057A-9FAA-2A95-340FCA607EC0}"/>
              </a:ext>
            </a:extLst>
          </p:cNvPr>
          <p:cNvPicPr>
            <a:picLocks noChangeAspect="1"/>
          </p:cNvPicPr>
          <p:nvPr/>
        </p:nvPicPr>
        <p:blipFill>
          <a:blip r:embed="rId2"/>
          <a:stretch>
            <a:fillRect/>
          </a:stretch>
        </p:blipFill>
        <p:spPr>
          <a:xfrm>
            <a:off x="9017" y="-101600"/>
            <a:ext cx="12354319" cy="6959600"/>
          </a:xfrm>
          <a:prstGeom prst="rect">
            <a:avLst/>
          </a:prstGeom>
        </p:spPr>
      </p:pic>
      <p:sp>
        <p:nvSpPr>
          <p:cNvPr id="6" name="TextBox 5">
            <a:extLst>
              <a:ext uri="{FF2B5EF4-FFF2-40B4-BE49-F238E27FC236}">
                <a16:creationId xmlns:a16="http://schemas.microsoft.com/office/drawing/2014/main" id="{9017EE41-44B0-ABAD-7F6B-F537688FB64E}"/>
              </a:ext>
            </a:extLst>
          </p:cNvPr>
          <p:cNvSpPr txBox="1"/>
          <p:nvPr/>
        </p:nvSpPr>
        <p:spPr>
          <a:xfrm>
            <a:off x="174733" y="3077010"/>
            <a:ext cx="9488250" cy="2185214"/>
          </a:xfrm>
          <a:prstGeom prst="rect">
            <a:avLst/>
          </a:prstGeom>
          <a:noFill/>
        </p:spPr>
        <p:txBody>
          <a:bodyPr wrap="square" rtlCol="0">
            <a:spAutoFit/>
          </a:bodyPr>
          <a:lstStyle/>
          <a:p>
            <a:endPar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r>
              <a:rPr lang="en-US" sz="3600">
                <a:solidFill>
                  <a:schemeClr val="bg1"/>
                </a:solidFill>
                <a:latin typeface="Lato Medium" panose="020F0502020204030203" pitchFamily="34" charset="0"/>
                <a:ea typeface="Lato Medium" panose="020F0502020204030203" pitchFamily="34" charset="0"/>
                <a:cs typeface="Lato Medium" panose="020F0502020204030203" pitchFamily="34" charset="0"/>
              </a:rPr>
              <a:t>The Respectful Workplace Initiative:</a:t>
            </a:r>
          </a:p>
          <a:p>
            <a:r>
              <a:rPr lang="en-US" sz="3200">
                <a:solidFill>
                  <a:schemeClr val="bg1"/>
                </a:solidFill>
                <a:latin typeface="Lato Medium" panose="020F0502020204030203" pitchFamily="34" charset="0"/>
                <a:ea typeface="Lato Medium" panose="020F0502020204030203" pitchFamily="34" charset="0"/>
                <a:cs typeface="Lato Medium" panose="020F0502020204030203" pitchFamily="34" charset="0"/>
              </a:rPr>
              <a:t>Solutions for workforce diversity and retention in Oregon’s construction industry</a:t>
            </a:r>
          </a:p>
        </p:txBody>
      </p:sp>
      <p:sp>
        <p:nvSpPr>
          <p:cNvPr id="8" name="TextBox 7">
            <a:extLst>
              <a:ext uri="{FF2B5EF4-FFF2-40B4-BE49-F238E27FC236}">
                <a16:creationId xmlns:a16="http://schemas.microsoft.com/office/drawing/2014/main" id="{A5161E97-AE62-6A29-8C09-CF1DF5475FD5}"/>
              </a:ext>
            </a:extLst>
          </p:cNvPr>
          <p:cNvSpPr txBox="1"/>
          <p:nvPr/>
        </p:nvSpPr>
        <p:spPr>
          <a:xfrm>
            <a:off x="234528" y="5639126"/>
            <a:ext cx="9368659" cy="707886"/>
          </a:xfrm>
          <a:prstGeom prst="rect">
            <a:avLst/>
          </a:prstGeom>
          <a:noFill/>
        </p:spPr>
        <p:txBody>
          <a:bodyPr wrap="square" lIns="91440" tIns="45720" rIns="91440" bIns="45720" rtlCol="0" anchor="t">
            <a:spAutoFit/>
          </a:bodyPr>
          <a:lstStyle/>
          <a:p>
            <a:r>
              <a:rPr lang="en-US" sz="2000" kern="0" spc="80">
                <a:solidFill>
                  <a:schemeClr val="bg1"/>
                </a:solidFill>
                <a:latin typeface="Lato"/>
                <a:ea typeface="Lato Regular"/>
                <a:cs typeface="Lato Light"/>
              </a:rPr>
              <a:t>ANEW Inclusion Summit </a:t>
            </a:r>
            <a:endParaRPr lang="en-US" sz="2000" b="1">
              <a:solidFill>
                <a:schemeClr val="bg1"/>
              </a:solidFill>
              <a:latin typeface="Lato"/>
              <a:ea typeface="Lato Medium" panose="020F0502020204030203" pitchFamily="34" charset="0"/>
              <a:cs typeface="Lato Medium" panose="020F0502020204030203" pitchFamily="34" charset="0"/>
            </a:endParaRPr>
          </a:p>
          <a:p>
            <a:r>
              <a:rPr lang="en-US" sz="2000" kern="0" spc="80">
                <a:solidFill>
                  <a:schemeClr val="bg1"/>
                </a:solidFill>
                <a:latin typeface="Lato"/>
                <a:ea typeface="Lato Regular"/>
                <a:cs typeface="Lato Light"/>
              </a:rPr>
              <a:t>November 21, 2024 | Renton, Washington</a:t>
            </a:r>
          </a:p>
        </p:txBody>
      </p:sp>
      <p:cxnSp>
        <p:nvCxnSpPr>
          <p:cNvPr id="9" name="Straight Connector 8" title="Straight line.">
            <a:extLst>
              <a:ext uri="{FF2B5EF4-FFF2-40B4-BE49-F238E27FC236}">
                <a16:creationId xmlns:a16="http://schemas.microsoft.com/office/drawing/2014/main" id="{2C399A79-057F-5A2D-09D8-F920A476FF88}"/>
              </a:ext>
            </a:extLst>
          </p:cNvPr>
          <p:cNvCxnSpPr/>
          <p:nvPr/>
        </p:nvCxnSpPr>
        <p:spPr>
          <a:xfrm>
            <a:off x="174733" y="5361343"/>
            <a:ext cx="818259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9751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CC83D2-F270-ED8A-2A29-8D66AD0F6E1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3CACE96-736A-263E-39FB-320EBCF15AE4}"/>
              </a:ext>
            </a:extLst>
          </p:cNvPr>
          <p:cNvSpPr/>
          <p:nvPr/>
        </p:nvSpPr>
        <p:spPr>
          <a:xfrm>
            <a:off x="0" y="0"/>
            <a:ext cx="12192000" cy="72287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a:solidFill>
                  <a:schemeClr val="bg1"/>
                </a:solidFill>
                <a:latin typeface="Lato Medium" panose="020F0502020204030203" pitchFamily="34" charset="0"/>
                <a:ea typeface="Lato Medium" panose="020F0502020204030203" pitchFamily="34" charset="0"/>
                <a:cs typeface="Lato Medium" panose="020F0502020204030203" pitchFamily="34" charset="0"/>
              </a:rPr>
              <a:t>Emily (Yueng-hsiang) Huang,</a:t>
            </a:r>
          </a:p>
          <a:p>
            <a:r>
              <a:rPr lang="en-US" sz="1800" b="1">
                <a:solidFill>
                  <a:schemeClr val="bg1"/>
                </a:solidFill>
                <a:latin typeface="Lato Medium" panose="020F0502020204030203" pitchFamily="34" charset="0"/>
                <a:ea typeface="Lato Medium" panose="020F0502020204030203" pitchFamily="34" charset="0"/>
                <a:cs typeface="Lato Medium" panose="020F0502020204030203" pitchFamily="34" charset="0"/>
              </a:rPr>
              <a:t> Ph.D. Emily (Yueng-hsiang) Huang,</a:t>
            </a:r>
          </a:p>
          <a:p>
            <a:r>
              <a:rPr lang="en-US" sz="1800" b="1">
                <a:solidFill>
                  <a:schemeClr val="bg1"/>
                </a:solidFill>
                <a:latin typeface="Lato Medium" panose="020F0502020204030203" pitchFamily="34" charset="0"/>
                <a:ea typeface="Lato Medium" panose="020F0502020204030203" pitchFamily="34" charset="0"/>
                <a:cs typeface="Lato Medium" panose="020F0502020204030203" pitchFamily="34" charset="0"/>
              </a:rPr>
              <a:t> Ph.D.</a:t>
            </a:r>
          </a:p>
          <a:p>
            <a:endParaRPr lang="en-US" sz="1800" b="1">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5" name="Rectangle 4">
            <a:extLst>
              <a:ext uri="{FF2B5EF4-FFF2-40B4-BE49-F238E27FC236}">
                <a16:creationId xmlns:a16="http://schemas.microsoft.com/office/drawing/2014/main" id="{3D095FE5-76CA-5A09-1313-F77F9A2B82F9}"/>
              </a:ext>
            </a:extLst>
          </p:cNvPr>
          <p:cNvSpPr/>
          <p:nvPr/>
        </p:nvSpPr>
        <p:spPr>
          <a:xfrm>
            <a:off x="0" y="0"/>
            <a:ext cx="4416234" cy="6761333"/>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F8339F-2DA3-47A4-D7BF-D72291063C8D}"/>
              </a:ext>
            </a:extLst>
          </p:cNvPr>
          <p:cNvSpPr/>
          <p:nvPr/>
        </p:nvSpPr>
        <p:spPr>
          <a:xfrm>
            <a:off x="0" y="6761333"/>
            <a:ext cx="12192000" cy="46737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751864-E7B6-9D74-7B3D-8FD1FAE4E775}"/>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3" name="TextBox 2">
            <a:extLst>
              <a:ext uri="{FF2B5EF4-FFF2-40B4-BE49-F238E27FC236}">
                <a16:creationId xmlns:a16="http://schemas.microsoft.com/office/drawing/2014/main" id="{4F29D204-72E7-8FDA-AA0F-F5A75A537773}"/>
              </a:ext>
            </a:extLst>
          </p:cNvPr>
          <p:cNvSpPr txBox="1"/>
          <p:nvPr/>
        </p:nvSpPr>
        <p:spPr>
          <a:xfrm>
            <a:off x="4589214" y="1053650"/>
            <a:ext cx="7390418" cy="5121402"/>
          </a:xfrm>
          <a:prstGeom prst="rect">
            <a:avLst/>
          </a:prstGeom>
          <a:noFill/>
        </p:spPr>
        <p:txBody>
          <a:bodyPr wrap="square" rtlCol="0">
            <a:spAutoFit/>
          </a:bodyPr>
          <a:lstStyle/>
          <a:p>
            <a:pPr marL="342900" indent="-342900" defTabSz="685800">
              <a:lnSpc>
                <a:spcPct val="150000"/>
              </a:lnSpc>
              <a:spcBef>
                <a:spcPts val="0"/>
              </a:spcBef>
              <a:buFont typeface="Arial" panose="020B0604020202020204" pitchFamily="34" charset="0"/>
              <a:buChar char="•"/>
              <a:defRPr/>
            </a:pPr>
            <a:r>
              <a:rPr lang="en-US" sz="2000">
                <a:solidFill>
                  <a:srgbClr val="080808"/>
                </a:solidFill>
                <a:latin typeface="Noto Serif" panose="02020600060500020200" pitchFamily="18" charset="0"/>
                <a:ea typeface="Noto Serif" panose="02020600060500020200" pitchFamily="18" charset="0"/>
                <a:cs typeface="Noto Serif" panose="02020600060500020200" pitchFamily="18" charset="0"/>
              </a:rPr>
              <a:t>Ph.D. in Industrial-Organizational Psychology/Systems Science </a:t>
            </a:r>
          </a:p>
          <a:p>
            <a:pPr marL="342900" indent="-342900" defTabSz="685800">
              <a:lnSpc>
                <a:spcPct val="150000"/>
              </a:lnSpc>
              <a:spcBef>
                <a:spcPts val="0"/>
              </a:spcBef>
              <a:buFont typeface="Arial" panose="020B0604020202020204" pitchFamily="34" charset="0"/>
              <a:buChar char="•"/>
              <a:defRPr/>
            </a:pPr>
            <a:r>
              <a:rPr lang="en-US" sz="2000">
                <a:solidFill>
                  <a:srgbClr val="080808"/>
                </a:solidFill>
                <a:latin typeface="Noto Serif" panose="02020600060500020200" pitchFamily="18" charset="0"/>
                <a:ea typeface="Noto Serif" panose="02020600060500020200" pitchFamily="18" charset="0"/>
                <a:cs typeface="Noto Serif" panose="02020600060500020200" pitchFamily="18" charset="0"/>
              </a:rPr>
              <a:t>Senior Research Scientist at Liberty Mutual Research Institute for Safety (2001-2017)</a:t>
            </a:r>
          </a:p>
          <a:p>
            <a:pPr marL="342900" indent="-342900" defTabSz="685800">
              <a:lnSpc>
                <a:spcPct val="150000"/>
              </a:lnSpc>
              <a:spcBef>
                <a:spcPts val="0"/>
              </a:spcBef>
              <a:buFont typeface="Arial" panose="020B0604020202020204" pitchFamily="34" charset="0"/>
              <a:buChar char="•"/>
              <a:defRPr/>
            </a:pPr>
            <a:r>
              <a:rPr lang="en-US" sz="2000">
                <a:solidFill>
                  <a:srgbClr val="080808"/>
                </a:solidFill>
                <a:latin typeface="Noto Serif" panose="02020600060500020200" pitchFamily="18" charset="0"/>
                <a:ea typeface="Noto Serif" panose="02020600060500020200" pitchFamily="18" charset="0"/>
                <a:cs typeface="Noto Serif" panose="02020600060500020200" pitchFamily="18" charset="0"/>
              </a:rPr>
              <a:t>Adjunct Professor at NTU and NCCU (2017-2018) </a:t>
            </a:r>
          </a:p>
          <a:p>
            <a:pPr marL="342900" indent="-342900" defTabSz="685800">
              <a:lnSpc>
                <a:spcPct val="150000"/>
              </a:lnSpc>
              <a:spcBef>
                <a:spcPts val="0"/>
              </a:spcBef>
              <a:buFont typeface="Arial" panose="020B0604020202020204" pitchFamily="34" charset="0"/>
              <a:buChar char="•"/>
              <a:defRPr/>
            </a:pPr>
            <a:r>
              <a:rPr lang="en-US" sz="2000">
                <a:solidFill>
                  <a:srgbClr val="080808"/>
                </a:solidFill>
                <a:latin typeface="Noto Serif" panose="02020600060500020200" pitchFamily="18" charset="0"/>
                <a:ea typeface="Noto Serif" panose="02020600060500020200" pitchFamily="18" charset="0"/>
                <a:cs typeface="Noto Serif" panose="02020600060500020200" pitchFamily="18" charset="0"/>
              </a:rPr>
              <a:t>Professor at OHSU (2019-present) </a:t>
            </a:r>
          </a:p>
          <a:p>
            <a:pPr marL="342900" indent="-342900" defTabSz="685800">
              <a:lnSpc>
                <a:spcPct val="150000"/>
              </a:lnSpc>
              <a:spcBef>
                <a:spcPts val="0"/>
              </a:spcBef>
              <a:buFont typeface="Arial" panose="020B0604020202020204" pitchFamily="34" charset="0"/>
              <a:buChar char="•"/>
              <a:defRPr/>
            </a:pPr>
            <a:r>
              <a:rPr lang="en-US" sz="2000">
                <a:solidFill>
                  <a:srgbClr val="080808"/>
                </a:solidFill>
                <a:latin typeface="Noto Serif" panose="02020600060500020200" pitchFamily="18" charset="0"/>
                <a:ea typeface="Noto Serif" panose="02020600060500020200" pitchFamily="18" charset="0"/>
                <a:cs typeface="Noto Serif" panose="02020600060500020200" pitchFamily="18" charset="0"/>
              </a:rPr>
              <a:t>Published 100+ peer-reviewed journal articles, 6 book chapters, and more than 120 conference presentations/proceedings </a:t>
            </a:r>
          </a:p>
          <a:p>
            <a:pPr marL="342900" indent="-342900" defTabSz="685800">
              <a:lnSpc>
                <a:spcPct val="150000"/>
              </a:lnSpc>
              <a:spcBef>
                <a:spcPts val="0"/>
              </a:spcBef>
              <a:buFont typeface="Arial" panose="020B0604020202020204" pitchFamily="34" charset="0"/>
              <a:buChar char="•"/>
              <a:defRPr/>
            </a:pPr>
            <a:r>
              <a:rPr lang="en-US" sz="2000">
                <a:solidFill>
                  <a:srgbClr val="080808"/>
                </a:solidFill>
                <a:latin typeface="Noto Serif" panose="02020600060500020200" pitchFamily="18" charset="0"/>
                <a:ea typeface="Noto Serif" panose="02020600060500020200" pitchFamily="18" charset="0"/>
                <a:cs typeface="Noto Serif" panose="02020600060500020200" pitchFamily="18" charset="0"/>
              </a:rPr>
              <a:t>Provided recommendations to numerous occupational safety and health practitioners</a:t>
            </a:r>
          </a:p>
        </p:txBody>
      </p:sp>
      <p:pic>
        <p:nvPicPr>
          <p:cNvPr id="9" name="Picture 8">
            <a:extLst>
              <a:ext uri="{FF2B5EF4-FFF2-40B4-BE49-F238E27FC236}">
                <a16:creationId xmlns:a16="http://schemas.microsoft.com/office/drawing/2014/main" id="{E0CD9710-E742-1A9C-50FC-610E849A03B2}"/>
              </a:ext>
            </a:extLst>
          </p:cNvPr>
          <p:cNvPicPr>
            <a:picLocks noChangeAspect="1"/>
          </p:cNvPicPr>
          <p:nvPr/>
        </p:nvPicPr>
        <p:blipFill>
          <a:blip r:embed="rId3"/>
          <a:stretch>
            <a:fillRect/>
          </a:stretch>
        </p:blipFill>
        <p:spPr>
          <a:xfrm>
            <a:off x="645532" y="2461778"/>
            <a:ext cx="3093749" cy="2305146"/>
          </a:xfrm>
          <a:prstGeom prst="rect">
            <a:avLst/>
          </a:prstGeom>
          <a:ln>
            <a:solidFill>
              <a:schemeClr val="tx1"/>
            </a:solidFill>
          </a:ln>
        </p:spPr>
      </p:pic>
      <p:pic>
        <p:nvPicPr>
          <p:cNvPr id="7" name="Picture 6">
            <a:extLst>
              <a:ext uri="{FF2B5EF4-FFF2-40B4-BE49-F238E27FC236}">
                <a16:creationId xmlns:a16="http://schemas.microsoft.com/office/drawing/2014/main" id="{09A80D6A-1414-3068-32ED-A58DE1B7685D}"/>
              </a:ext>
            </a:extLst>
          </p:cNvPr>
          <p:cNvPicPr>
            <a:picLocks noChangeAspect="1"/>
          </p:cNvPicPr>
          <p:nvPr/>
        </p:nvPicPr>
        <p:blipFill>
          <a:blip r:embed="rId4"/>
          <a:stretch>
            <a:fillRect/>
          </a:stretch>
        </p:blipFill>
        <p:spPr>
          <a:xfrm>
            <a:off x="457200" y="146957"/>
            <a:ext cx="1758755" cy="724581"/>
          </a:xfrm>
          <a:prstGeom prst="rect">
            <a:avLst/>
          </a:prstGeom>
        </p:spPr>
      </p:pic>
      <p:sp>
        <p:nvSpPr>
          <p:cNvPr id="8" name="TextBox 7">
            <a:extLst>
              <a:ext uri="{FF2B5EF4-FFF2-40B4-BE49-F238E27FC236}">
                <a16:creationId xmlns:a16="http://schemas.microsoft.com/office/drawing/2014/main" id="{0BBE1EE0-C942-4E79-6E2D-81C7FB0706DE}"/>
              </a:ext>
            </a:extLst>
          </p:cNvPr>
          <p:cNvSpPr txBox="1"/>
          <p:nvPr/>
        </p:nvSpPr>
        <p:spPr>
          <a:xfrm>
            <a:off x="4589213" y="457200"/>
            <a:ext cx="6997361" cy="892552"/>
          </a:xfrm>
          <a:prstGeom prst="rect">
            <a:avLst/>
          </a:prstGeom>
          <a:noFill/>
        </p:spPr>
        <p:txBody>
          <a:bodyPr wrap="square" rtlCol="0">
            <a:spAutoFit/>
          </a:bodyPr>
          <a:lstStyle/>
          <a:p>
            <a:r>
              <a:rPr lang="en-US" sz="2600" b="1">
                <a:latin typeface="Lato Medium" panose="020F0502020204030203" pitchFamily="34" charset="0"/>
                <a:ea typeface="Lato Medium" panose="020F0502020204030203" pitchFamily="34" charset="0"/>
                <a:cs typeface="Lato Medium" panose="020F0502020204030203" pitchFamily="34" charset="0"/>
              </a:rPr>
              <a:t>Emily (Yueng-hsiang) Huang, Ph.D.</a:t>
            </a:r>
          </a:p>
          <a:p>
            <a:endParaRPr lang="en-US" sz="2600" b="1">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310055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C83D2-F270-ED8A-2A29-8D66AD0F6E1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3CACE96-736A-263E-39FB-320EBCF15AE4}"/>
              </a:ext>
            </a:extLst>
          </p:cNvPr>
          <p:cNvSpPr/>
          <p:nvPr/>
        </p:nvSpPr>
        <p:spPr>
          <a:xfrm>
            <a:off x="0" y="0"/>
            <a:ext cx="12192000" cy="72287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 name="Rectangle 4">
            <a:extLst>
              <a:ext uri="{FF2B5EF4-FFF2-40B4-BE49-F238E27FC236}">
                <a16:creationId xmlns:a16="http://schemas.microsoft.com/office/drawing/2014/main" id="{3D095FE5-76CA-5A09-1313-F77F9A2B82F9}"/>
              </a:ext>
            </a:extLst>
          </p:cNvPr>
          <p:cNvSpPr/>
          <p:nvPr/>
        </p:nvSpPr>
        <p:spPr>
          <a:xfrm>
            <a:off x="0" y="-8812"/>
            <a:ext cx="4950372" cy="6761333"/>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F8339F-2DA3-47A4-D7BF-D72291063C8D}"/>
              </a:ext>
            </a:extLst>
          </p:cNvPr>
          <p:cNvSpPr/>
          <p:nvPr/>
        </p:nvSpPr>
        <p:spPr>
          <a:xfrm>
            <a:off x="0" y="6761333"/>
            <a:ext cx="12192000" cy="46737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751864-E7B6-9D74-7B3D-8FD1FAE4E775}"/>
              </a:ext>
            </a:extLst>
          </p:cNvPr>
          <p:cNvPicPr>
            <a:picLocks noChangeAspect="1"/>
          </p:cNvPicPr>
          <p:nvPr/>
        </p:nvPicPr>
        <p:blipFill>
          <a:blip r:embed="rId3">
            <a:alphaModFix amt="40000"/>
          </a:blip>
          <a:stretch>
            <a:fillRect/>
          </a:stretch>
        </p:blipFill>
        <p:spPr>
          <a:xfrm>
            <a:off x="3499497" y="2264604"/>
            <a:ext cx="6727516" cy="6858000"/>
          </a:xfrm>
          <a:prstGeom prst="rect">
            <a:avLst/>
          </a:prstGeom>
        </p:spPr>
      </p:pic>
      <p:pic>
        <p:nvPicPr>
          <p:cNvPr id="8" name="Picture 7">
            <a:extLst>
              <a:ext uri="{FF2B5EF4-FFF2-40B4-BE49-F238E27FC236}">
                <a16:creationId xmlns:a16="http://schemas.microsoft.com/office/drawing/2014/main" id="{15DE8883-EC4E-DB4E-01DD-0386CF0223C5}"/>
              </a:ext>
            </a:extLst>
          </p:cNvPr>
          <p:cNvPicPr>
            <a:picLocks noChangeAspect="1"/>
          </p:cNvPicPr>
          <p:nvPr/>
        </p:nvPicPr>
        <p:blipFill>
          <a:blip r:embed="rId4"/>
          <a:stretch>
            <a:fillRect/>
          </a:stretch>
        </p:blipFill>
        <p:spPr>
          <a:xfrm>
            <a:off x="457200" y="146957"/>
            <a:ext cx="2071007" cy="853224"/>
          </a:xfrm>
          <a:prstGeom prst="rect">
            <a:avLst/>
          </a:prstGeom>
        </p:spPr>
      </p:pic>
      <p:pic>
        <p:nvPicPr>
          <p:cNvPr id="7" name="Picture 6">
            <a:extLst>
              <a:ext uri="{FF2B5EF4-FFF2-40B4-BE49-F238E27FC236}">
                <a16:creationId xmlns:a16="http://schemas.microsoft.com/office/drawing/2014/main" id="{B6070874-008A-3598-62C0-32EE50A0D614}"/>
              </a:ext>
            </a:extLst>
          </p:cNvPr>
          <p:cNvPicPr>
            <a:picLocks noChangeAspect="1"/>
          </p:cNvPicPr>
          <p:nvPr/>
        </p:nvPicPr>
        <p:blipFill>
          <a:blip r:embed="rId5"/>
          <a:stretch>
            <a:fillRect/>
          </a:stretch>
        </p:blipFill>
        <p:spPr>
          <a:xfrm>
            <a:off x="1188046" y="1594052"/>
            <a:ext cx="2464476" cy="1727967"/>
          </a:xfrm>
          <a:prstGeom prst="rect">
            <a:avLst/>
          </a:prstGeom>
          <a:ln w="38100" cap="sq">
            <a:solidFill>
              <a:srgbClr val="0F035E"/>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5A024275-D141-8692-AFCD-1606FC47A1F8}"/>
              </a:ext>
            </a:extLst>
          </p:cNvPr>
          <p:cNvPicPr>
            <a:picLocks noChangeAspect="1"/>
          </p:cNvPicPr>
          <p:nvPr/>
        </p:nvPicPr>
        <p:blipFill>
          <a:blip r:embed="rId6"/>
          <a:stretch>
            <a:fillRect/>
          </a:stretch>
        </p:blipFill>
        <p:spPr>
          <a:xfrm>
            <a:off x="1199989" y="3586804"/>
            <a:ext cx="2452533" cy="2065669"/>
          </a:xfrm>
          <a:prstGeom prst="rect">
            <a:avLst/>
          </a:prstGeom>
          <a:ln w="38100" cap="sq">
            <a:solidFill>
              <a:srgbClr val="0F035E"/>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775A5DF8-DF7D-CF49-F755-9689BF5AF88E}"/>
              </a:ext>
            </a:extLst>
          </p:cNvPr>
          <p:cNvSpPr txBox="1"/>
          <p:nvPr/>
        </p:nvSpPr>
        <p:spPr>
          <a:xfrm>
            <a:off x="6096000" y="1999819"/>
            <a:ext cx="5111578" cy="2123658"/>
          </a:xfrm>
          <a:prstGeom prst="rect">
            <a:avLst/>
          </a:prstGeom>
          <a:noFill/>
        </p:spPr>
        <p:txBody>
          <a:bodyPr wrap="square" lIns="91440" tIns="45720" rIns="91440" bIns="45720" rtlCol="0" anchor="t">
            <a:spAutoFit/>
          </a:bodyPr>
          <a:lstStyle/>
          <a:p>
            <a:r>
              <a:rPr lang="en-US" sz="2200">
                <a:latin typeface="Noto Serif"/>
                <a:ea typeface="Noto Serif"/>
                <a:cs typeface="Noto Serif"/>
              </a:rPr>
              <a:t>All partners support the shared goal of </a:t>
            </a:r>
            <a:r>
              <a:rPr lang="en-US" sz="2200" i="1">
                <a:latin typeface="Noto Serif"/>
                <a:ea typeface="Noto Serif"/>
                <a:cs typeface="Noto Serif"/>
              </a:rPr>
              <a:t>recruiting and retaining a diverse construction workforce to address the industry's labor shortage and create career pathways for historically marginalized groups.</a:t>
            </a:r>
          </a:p>
        </p:txBody>
      </p:sp>
      <p:sp>
        <p:nvSpPr>
          <p:cNvPr id="14" name="TextBox 13">
            <a:extLst>
              <a:ext uri="{FF2B5EF4-FFF2-40B4-BE49-F238E27FC236}">
                <a16:creationId xmlns:a16="http://schemas.microsoft.com/office/drawing/2014/main" id="{E657B2B4-CB5C-725D-DCCD-B6522B1A4213}"/>
              </a:ext>
            </a:extLst>
          </p:cNvPr>
          <p:cNvSpPr txBox="1"/>
          <p:nvPr/>
        </p:nvSpPr>
        <p:spPr>
          <a:xfrm>
            <a:off x="6096000" y="1085958"/>
            <a:ext cx="6047518" cy="646331"/>
          </a:xfrm>
          <a:prstGeom prst="rect">
            <a:avLst/>
          </a:prstGeom>
          <a:noFill/>
        </p:spPr>
        <p:txBody>
          <a:bodyPr wrap="square" lIns="91440" tIns="45720" rIns="91440" bIns="45720" rtlCol="0" anchor="t">
            <a:spAutoFit/>
          </a:bodyPr>
          <a:lstStyle/>
          <a:p>
            <a:r>
              <a:rPr lang="en-US" sz="3600" b="1">
                <a:latin typeface="Lato"/>
                <a:ea typeface="Lato" panose="020F0502020204030203" pitchFamily="34" charset="0"/>
                <a:cs typeface="Lato" panose="020F0502020204030203" pitchFamily="34" charset="0"/>
              </a:rPr>
              <a:t>Partnership</a:t>
            </a:r>
          </a:p>
        </p:txBody>
      </p:sp>
    </p:spTree>
    <p:extLst>
      <p:ext uri="{BB962C8B-B14F-4D97-AF65-F5344CB8AC3E}">
        <p14:creationId xmlns:p14="http://schemas.microsoft.com/office/powerpoint/2010/main" val="3125036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ABD97-8ABA-1A98-FD5D-A45DF73072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6C7A6E8-1AD9-B555-BDD1-A040E894D22C}"/>
              </a:ext>
            </a:extLst>
          </p:cNvPr>
          <p:cNvSpPr/>
          <p:nvPr/>
        </p:nvSpPr>
        <p:spPr>
          <a:xfrm>
            <a:off x="0" y="370703"/>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DD05CE-C8C5-363D-869F-3F5648617F95}"/>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D23778-DE1C-0555-6D52-4E23794FB8CD}"/>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533BD23-1447-5672-743F-61BC8B558938}"/>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355C5891-3D78-830A-3ECC-C9C23BA4F1EA}"/>
              </a:ext>
            </a:extLst>
          </p:cNvPr>
          <p:cNvSpPr txBox="1"/>
          <p:nvPr/>
        </p:nvSpPr>
        <p:spPr>
          <a:xfrm>
            <a:off x="357267" y="731520"/>
            <a:ext cx="4419685"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Safety Climate Lab</a:t>
            </a:r>
          </a:p>
        </p:txBody>
      </p:sp>
      <p:pic>
        <p:nvPicPr>
          <p:cNvPr id="8" name="Picture 7">
            <a:extLst>
              <a:ext uri="{FF2B5EF4-FFF2-40B4-BE49-F238E27FC236}">
                <a16:creationId xmlns:a16="http://schemas.microsoft.com/office/drawing/2014/main" id="{2517C3A0-C443-99E7-F79F-68253487DF64}"/>
              </a:ext>
            </a:extLst>
          </p:cNvPr>
          <p:cNvPicPr>
            <a:picLocks noChangeAspect="1"/>
          </p:cNvPicPr>
          <p:nvPr/>
        </p:nvPicPr>
        <p:blipFill>
          <a:blip r:embed="rId3"/>
          <a:stretch>
            <a:fillRect/>
          </a:stretch>
        </p:blipFill>
        <p:spPr>
          <a:xfrm>
            <a:off x="1717615" y="1507671"/>
            <a:ext cx="8756769" cy="3035187"/>
          </a:xfrm>
          <a:prstGeom prst="rect">
            <a:avLst/>
          </a:prstGeom>
        </p:spPr>
      </p:pic>
      <p:sp>
        <p:nvSpPr>
          <p:cNvPr id="11" name="Text Placeholder 2">
            <a:extLst>
              <a:ext uri="{FF2B5EF4-FFF2-40B4-BE49-F238E27FC236}">
                <a16:creationId xmlns:a16="http://schemas.microsoft.com/office/drawing/2014/main" id="{A28CA027-5328-F26B-3633-ECAA4F6204B1}"/>
              </a:ext>
            </a:extLst>
          </p:cNvPr>
          <p:cNvSpPr txBox="1">
            <a:spLocks/>
          </p:cNvSpPr>
          <p:nvPr/>
        </p:nvSpPr>
        <p:spPr>
          <a:xfrm>
            <a:off x="436432" y="4723246"/>
            <a:ext cx="6115568" cy="228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700" b="1">
                <a:solidFill>
                  <a:srgbClr val="0057B7"/>
                </a:solidFill>
                <a:latin typeface="Noto Serif" panose="02020600060500020200" pitchFamily="18" charset="0"/>
                <a:ea typeface="Noto Serif" panose="02020600060500020200" pitchFamily="18" charset="0"/>
                <a:cs typeface="Noto Serif" panose="02020600060500020200" pitchFamily="18" charset="0"/>
              </a:rPr>
              <a:t>Principal Investigator</a:t>
            </a:r>
            <a:r>
              <a:rPr lang="en-US" sz="1700" b="1">
                <a:solidFill>
                  <a:srgbClr val="0000CC"/>
                </a:solidFill>
                <a:latin typeface="Noto Serif" panose="02020600060500020200" pitchFamily="18" charset="0"/>
                <a:ea typeface="Noto Serif" panose="02020600060500020200" pitchFamily="18" charset="0"/>
                <a:cs typeface="Noto Serif" panose="02020600060500020200" pitchFamily="18" charset="0"/>
              </a:rPr>
              <a:t>: </a:t>
            </a:r>
            <a:r>
              <a:rPr lang="en-US" sz="1700">
                <a:latin typeface="Noto Serif" panose="02020600060500020200" pitchFamily="18" charset="0"/>
                <a:ea typeface="Noto Serif" panose="02020600060500020200" pitchFamily="18" charset="0"/>
                <a:cs typeface="Noto Serif" panose="02020600060500020200" pitchFamily="18" charset="0"/>
              </a:rPr>
              <a:t>Emily Huang, Ph.D.</a:t>
            </a:r>
          </a:p>
          <a:p>
            <a:pPr marL="0" indent="0">
              <a:lnSpc>
                <a:spcPct val="100000"/>
              </a:lnSpc>
              <a:spcBef>
                <a:spcPts val="0"/>
              </a:spcBef>
              <a:buNone/>
            </a:pPr>
            <a:r>
              <a:rPr lang="en-US" sz="1700" b="1">
                <a:solidFill>
                  <a:srgbClr val="0057B8"/>
                </a:solidFill>
                <a:latin typeface="Noto Serif" panose="02020600060500020200" pitchFamily="18" charset="0"/>
                <a:ea typeface="Noto Serif" panose="02020600060500020200" pitchFamily="18" charset="0"/>
                <a:cs typeface="Noto Serif" panose="02020600060500020200" pitchFamily="18" charset="0"/>
              </a:rPr>
              <a:t>Project Managers: </a:t>
            </a:r>
            <a:r>
              <a:rPr lang="en-US" sz="1700">
                <a:latin typeface="Noto Serif" panose="02020600060500020200" pitchFamily="18" charset="0"/>
                <a:ea typeface="Noto Serif" panose="02020600060500020200" pitchFamily="18" charset="0"/>
                <a:cs typeface="Noto Serif" panose="02020600060500020200" pitchFamily="18" charset="0"/>
              </a:rPr>
              <a:t>Frank Giordano, Ph.D. &amp; Cassandra Chlevin, Ph.D. Candidate</a:t>
            </a:r>
          </a:p>
          <a:p>
            <a:pPr marL="0" indent="0">
              <a:lnSpc>
                <a:spcPct val="100000"/>
              </a:lnSpc>
              <a:spcBef>
                <a:spcPts val="0"/>
              </a:spcBef>
              <a:buNone/>
            </a:pPr>
            <a:r>
              <a:rPr lang="en-US" sz="1700" b="1">
                <a:solidFill>
                  <a:srgbClr val="0057B7"/>
                </a:solidFill>
                <a:latin typeface="Noto Serif" panose="02020600060500020200" pitchFamily="18" charset="0"/>
                <a:ea typeface="Noto Serif" panose="02020600060500020200" pitchFamily="18" charset="0"/>
                <a:cs typeface="Noto Serif" panose="02020600060500020200" pitchFamily="18" charset="0"/>
              </a:rPr>
              <a:t>Statistical Consultants: </a:t>
            </a:r>
            <a:r>
              <a:rPr lang="en-US" sz="1700">
                <a:latin typeface="Noto Serif" panose="02020600060500020200" pitchFamily="18" charset="0"/>
                <a:ea typeface="Noto Serif" panose="02020600060500020200" pitchFamily="18" charset="0"/>
                <a:cs typeface="Noto Serif" panose="02020600060500020200" pitchFamily="18" charset="0"/>
              </a:rPr>
              <a:t>Yimin He, Ph.D. &amp; Jin Lee, Ph.D.</a:t>
            </a:r>
          </a:p>
          <a:p>
            <a:pPr marL="0" indent="0">
              <a:lnSpc>
                <a:spcPct val="100000"/>
              </a:lnSpc>
              <a:spcBef>
                <a:spcPts val="0"/>
              </a:spcBef>
              <a:buNone/>
            </a:pPr>
            <a:r>
              <a:rPr lang="en-US" sz="1700" b="1">
                <a:solidFill>
                  <a:srgbClr val="0057B7"/>
                </a:solidFill>
                <a:latin typeface="Noto Serif" panose="02020600060500020200" pitchFamily="18" charset="0"/>
                <a:ea typeface="Noto Serif" panose="02020600060500020200" pitchFamily="18" charset="0"/>
                <a:cs typeface="Noto Serif" panose="02020600060500020200" pitchFamily="18" charset="0"/>
              </a:rPr>
              <a:t>Institute Mentor: </a:t>
            </a:r>
            <a:r>
              <a:rPr lang="en-US" sz="1700">
                <a:latin typeface="Noto Serif" panose="02020600060500020200" pitchFamily="18" charset="0"/>
                <a:ea typeface="Noto Serif" panose="02020600060500020200" pitchFamily="18" charset="0"/>
                <a:cs typeface="Noto Serif" panose="02020600060500020200" pitchFamily="18" charset="0"/>
              </a:rPr>
              <a:t>Kent Anger, Ph.D.</a:t>
            </a:r>
          </a:p>
          <a:p>
            <a:pPr marL="0" indent="0">
              <a:lnSpc>
                <a:spcPct val="100000"/>
              </a:lnSpc>
              <a:spcBef>
                <a:spcPts val="0"/>
              </a:spcBef>
              <a:buNone/>
            </a:pPr>
            <a:r>
              <a:rPr lang="en-US" sz="1700" b="1">
                <a:solidFill>
                  <a:srgbClr val="0057B7"/>
                </a:solidFill>
                <a:latin typeface="Noto Serif" panose="02020600060500020200" pitchFamily="18" charset="0"/>
                <a:ea typeface="Noto Serif" panose="02020600060500020200" pitchFamily="18" charset="0"/>
                <a:cs typeface="Noto Serif" panose="02020600060500020200" pitchFamily="18" charset="0"/>
              </a:rPr>
              <a:t>Project Support</a:t>
            </a:r>
            <a:r>
              <a:rPr lang="en-US" sz="1700">
                <a:solidFill>
                  <a:srgbClr val="0057B7"/>
                </a:solidFill>
                <a:latin typeface="Noto Serif" panose="02020600060500020200" pitchFamily="18" charset="0"/>
                <a:ea typeface="Noto Serif" panose="02020600060500020200" pitchFamily="18" charset="0"/>
                <a:cs typeface="Noto Serif" panose="02020600060500020200" pitchFamily="18" charset="0"/>
              </a:rPr>
              <a:t>: </a:t>
            </a:r>
            <a:r>
              <a:rPr lang="en-US" sz="1700">
                <a:latin typeface="Noto Serif" panose="02020600060500020200" pitchFamily="18" charset="0"/>
                <a:ea typeface="Noto Serif" panose="02020600060500020200" pitchFamily="18" charset="0"/>
                <a:cs typeface="Noto Serif" panose="02020600060500020200" pitchFamily="18" charset="0"/>
              </a:rPr>
              <a:t>Jessie Zhen, MILR; </a:t>
            </a:r>
          </a:p>
          <a:p>
            <a:pPr marL="0" indent="0">
              <a:lnSpc>
                <a:spcPct val="100000"/>
              </a:lnSpc>
              <a:spcBef>
                <a:spcPts val="0"/>
              </a:spcBef>
              <a:buNone/>
            </a:pPr>
            <a:r>
              <a:rPr lang="en-US" sz="1700">
                <a:latin typeface="Noto Serif" panose="02020600060500020200" pitchFamily="18" charset="0"/>
                <a:ea typeface="Noto Serif" panose="02020600060500020200" pitchFamily="18" charset="0"/>
                <a:cs typeface="Noto Serif" panose="02020600060500020200" pitchFamily="18" charset="0"/>
              </a:rPr>
              <a:t>Kali Kuhn; Bailey Lytle, Ph.D. Student</a:t>
            </a:r>
          </a:p>
          <a:p>
            <a:pPr>
              <a:lnSpc>
                <a:spcPct val="100000"/>
              </a:lnSpc>
              <a:spcBef>
                <a:spcPts val="0"/>
              </a:spcBef>
            </a:pPr>
            <a:endParaRPr lang="en-US" sz="1700">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 Placeholder 2">
            <a:extLst>
              <a:ext uri="{FF2B5EF4-FFF2-40B4-BE49-F238E27FC236}">
                <a16:creationId xmlns:a16="http://schemas.microsoft.com/office/drawing/2014/main" id="{2908438A-5BE9-EF80-FB5C-1D1D1FDC54AF}"/>
              </a:ext>
            </a:extLst>
          </p:cNvPr>
          <p:cNvSpPr txBox="1">
            <a:spLocks/>
          </p:cNvSpPr>
          <p:nvPr/>
        </p:nvSpPr>
        <p:spPr>
          <a:xfrm>
            <a:off x="6552000" y="4684281"/>
            <a:ext cx="5361898" cy="2360395"/>
          </a:xfrm>
          <a:prstGeom prst="rect">
            <a:avLst/>
          </a:prstGeom>
        </p:spPr>
        <p:txBody>
          <a:bodyPr vert="horz" lIns="91440" tIns="45720" rIns="91440" bIns="45720" rtlCol="0">
            <a:normAutofit/>
          </a:bodyPr>
          <a:lstStyle>
            <a:lvl1pPr marL="342900" indent="-342900" algn="l" defTabSz="457200" rtl="0" eaLnBrk="1" latinLnBrk="0" hangingPunct="1">
              <a:lnSpc>
                <a:spcPct val="130000"/>
              </a:lnSpc>
              <a:spcBef>
                <a:spcPct val="20000"/>
              </a:spcBef>
              <a:buFont typeface="Arial"/>
              <a:buChar char="•"/>
              <a:defRPr sz="3200" b="0" i="0" kern="1200">
                <a:solidFill>
                  <a:srgbClr val="585E60"/>
                </a:solidFill>
                <a:latin typeface="+mn-lt"/>
                <a:ea typeface="+mn-ea"/>
                <a:cs typeface="Calibri" panose="020F0502020204030204" pitchFamily="34" charset="0"/>
              </a:defRPr>
            </a:lvl1pPr>
            <a:lvl2pPr marL="742950" indent="-285750" algn="l" defTabSz="457200" rtl="0" eaLnBrk="1" latinLnBrk="0" hangingPunct="1">
              <a:lnSpc>
                <a:spcPct val="130000"/>
              </a:lnSpc>
              <a:spcBef>
                <a:spcPct val="20000"/>
              </a:spcBef>
              <a:buFont typeface="Arial"/>
              <a:buChar char="–"/>
              <a:defRPr sz="2800" b="0" i="0" kern="1200">
                <a:solidFill>
                  <a:srgbClr val="585E60"/>
                </a:solidFill>
                <a:latin typeface="+mn-lt"/>
                <a:ea typeface="+mn-ea"/>
                <a:cs typeface="Calibri" panose="020F0502020204030204" pitchFamily="34" charset="0"/>
              </a:defRPr>
            </a:lvl2pPr>
            <a:lvl3pPr marL="1143000" indent="-228600" algn="l" defTabSz="457200" rtl="0" eaLnBrk="1" latinLnBrk="0" hangingPunct="1">
              <a:lnSpc>
                <a:spcPct val="130000"/>
              </a:lnSpc>
              <a:spcBef>
                <a:spcPct val="20000"/>
              </a:spcBef>
              <a:buFont typeface="Arial"/>
              <a:buChar char="•"/>
              <a:defRPr sz="2400" b="0" i="0" kern="1200">
                <a:solidFill>
                  <a:srgbClr val="585E60"/>
                </a:solidFill>
                <a:latin typeface="+mn-lt"/>
                <a:ea typeface="+mn-ea"/>
                <a:cs typeface="Calibri" panose="020F0502020204030204" pitchFamily="34" charset="0"/>
              </a:defRPr>
            </a:lvl3pPr>
            <a:lvl4pPr marL="1600200" indent="-228600" algn="l" defTabSz="457200" rtl="0" eaLnBrk="1" latinLnBrk="0" hangingPunct="1">
              <a:lnSpc>
                <a:spcPct val="130000"/>
              </a:lnSpc>
              <a:spcBef>
                <a:spcPct val="20000"/>
              </a:spcBef>
              <a:buFont typeface="Arial"/>
              <a:buChar char="–"/>
              <a:defRPr sz="2000" b="0" i="0" kern="1200">
                <a:solidFill>
                  <a:srgbClr val="585E60"/>
                </a:solidFill>
                <a:latin typeface="+mn-lt"/>
                <a:ea typeface="+mn-ea"/>
                <a:cs typeface="Calibri" panose="020F0502020204030204" pitchFamily="34" charset="0"/>
              </a:defRPr>
            </a:lvl4pPr>
            <a:lvl5pPr marL="2057400" indent="-228600" algn="l" defTabSz="457200" rtl="0" eaLnBrk="1" latinLnBrk="0" hangingPunct="1">
              <a:lnSpc>
                <a:spcPct val="130000"/>
              </a:lnSpc>
              <a:spcBef>
                <a:spcPct val="20000"/>
              </a:spcBef>
              <a:buFont typeface="Arial"/>
              <a:buChar char="»"/>
              <a:defRPr sz="2000" b="0" i="0" kern="1200">
                <a:solidFill>
                  <a:srgbClr val="585E60"/>
                </a:solidFill>
                <a:latin typeface="+mn-lt"/>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buNone/>
            </a:pPr>
            <a:r>
              <a:rPr lang="en-US" sz="1700" b="1">
                <a:solidFill>
                  <a:srgbClr val="0057B8"/>
                </a:solidFill>
                <a:latin typeface="Noto Serif" panose="02020600060500020200" pitchFamily="18" charset="0"/>
                <a:ea typeface="Noto Serif" panose="02020600060500020200" pitchFamily="18" charset="0"/>
                <a:cs typeface="Noto Serif" panose="02020600060500020200" pitchFamily="18" charset="0"/>
              </a:rPr>
              <a:t>Subject Matter Expert: </a:t>
            </a:r>
            <a:r>
              <a:rPr lang="en-US" sz="1700">
                <a:solidFill>
                  <a:schemeClr val="tx1"/>
                </a:solidFill>
                <a:latin typeface="Noto Serif" panose="02020600060500020200" pitchFamily="18" charset="0"/>
                <a:ea typeface="Noto Serif" panose="02020600060500020200" pitchFamily="18" charset="0"/>
                <a:cs typeface="Noto Serif" panose="02020600060500020200" pitchFamily="18" charset="0"/>
              </a:rPr>
              <a:t>Peg Rothwell</a:t>
            </a:r>
          </a:p>
          <a:p>
            <a:pPr marL="0" indent="0">
              <a:lnSpc>
                <a:spcPct val="100000"/>
              </a:lnSpc>
              <a:spcBef>
                <a:spcPts val="0"/>
              </a:spcBef>
              <a:buNone/>
            </a:pPr>
            <a:r>
              <a:rPr lang="en-US" sz="1700" b="1">
                <a:solidFill>
                  <a:srgbClr val="0057B8"/>
                </a:solidFill>
                <a:latin typeface="Noto Serif" panose="02020600060500020200" pitchFamily="18" charset="0"/>
                <a:ea typeface="Noto Serif" panose="02020600060500020200" pitchFamily="18" charset="0"/>
                <a:cs typeface="Noto Serif" panose="02020600060500020200" pitchFamily="18" charset="0"/>
              </a:rPr>
              <a:t>Research Consultant: </a:t>
            </a:r>
            <a:r>
              <a:rPr lang="en-US" sz="1700">
                <a:solidFill>
                  <a:schemeClr val="tx1"/>
                </a:solidFill>
                <a:latin typeface="Noto Serif" panose="02020600060500020200" pitchFamily="18" charset="0"/>
                <a:ea typeface="Noto Serif" panose="02020600060500020200" pitchFamily="18" charset="0"/>
                <a:cs typeface="Noto Serif" panose="02020600060500020200" pitchFamily="18" charset="0"/>
              </a:rPr>
              <a:t>Ted Courtney, MS, CSP</a:t>
            </a:r>
          </a:p>
          <a:p>
            <a:pPr marL="0" indent="0">
              <a:lnSpc>
                <a:spcPct val="100000"/>
              </a:lnSpc>
              <a:spcBef>
                <a:spcPts val="0"/>
              </a:spcBef>
              <a:buNone/>
            </a:pPr>
            <a:r>
              <a:rPr lang="en-US" sz="1700" b="1">
                <a:solidFill>
                  <a:srgbClr val="0057B8"/>
                </a:solidFill>
                <a:latin typeface="Noto Serif" panose="02020600060500020200" pitchFamily="18" charset="0"/>
                <a:ea typeface="Noto Serif" panose="02020600060500020200" pitchFamily="18" charset="0"/>
                <a:cs typeface="Noto Serif" panose="02020600060500020200" pitchFamily="18" charset="0"/>
              </a:rPr>
              <a:t>Intern:</a:t>
            </a:r>
            <a:r>
              <a:rPr lang="en-US" sz="1700">
                <a:solidFill>
                  <a:srgbClr val="0057B8"/>
                </a:solidFill>
                <a:latin typeface="Noto Serif" panose="02020600060500020200" pitchFamily="18" charset="0"/>
                <a:ea typeface="Noto Serif" panose="02020600060500020200" pitchFamily="18" charset="0"/>
                <a:cs typeface="Noto Serif" panose="02020600060500020200" pitchFamily="18" charset="0"/>
              </a:rPr>
              <a:t> </a:t>
            </a:r>
            <a:r>
              <a:rPr lang="en-US" sz="1700">
                <a:solidFill>
                  <a:schemeClr val="tx1"/>
                </a:solidFill>
                <a:latin typeface="Noto Serif" panose="02020600060500020200" pitchFamily="18" charset="0"/>
                <a:ea typeface="Noto Serif" panose="02020600060500020200" pitchFamily="18" charset="0"/>
                <a:cs typeface="Noto Serif" panose="02020600060500020200" pitchFamily="18" charset="0"/>
              </a:rPr>
              <a:t>Nicholas Chiu</a:t>
            </a:r>
          </a:p>
          <a:p>
            <a:pPr marL="0" indent="0">
              <a:lnSpc>
                <a:spcPct val="100000"/>
              </a:lnSpc>
              <a:spcBef>
                <a:spcPts val="0"/>
              </a:spcBef>
              <a:buNone/>
            </a:pPr>
            <a:r>
              <a:rPr lang="en-US" sz="1700" b="1">
                <a:solidFill>
                  <a:srgbClr val="0057B8"/>
                </a:solidFill>
                <a:latin typeface="Noto Serif" panose="02020600060500020200" pitchFamily="18" charset="0"/>
                <a:ea typeface="Noto Serif" panose="02020600060500020200" pitchFamily="18" charset="0"/>
                <a:cs typeface="Noto Serif" panose="02020600060500020200" pitchFamily="18" charset="0"/>
              </a:rPr>
              <a:t>TWHC Intervention Project Manager: </a:t>
            </a:r>
            <a:r>
              <a:rPr lang="en-US" sz="1700">
                <a:solidFill>
                  <a:schemeClr val="tx1"/>
                </a:solidFill>
                <a:latin typeface="Noto Serif" panose="02020600060500020200" pitchFamily="18" charset="0"/>
                <a:ea typeface="Noto Serif" panose="02020600060500020200" pitchFamily="18" charset="0"/>
                <a:cs typeface="Noto Serif" panose="02020600060500020200" pitchFamily="18" charset="0"/>
              </a:rPr>
              <a:t>Courtney Donovan </a:t>
            </a:r>
          </a:p>
          <a:p>
            <a:pPr marL="0" indent="0">
              <a:lnSpc>
                <a:spcPct val="100000"/>
              </a:lnSpc>
              <a:spcBef>
                <a:spcPts val="0"/>
              </a:spcBef>
              <a:buNone/>
            </a:pPr>
            <a:r>
              <a:rPr lang="en-US" sz="1700" b="1">
                <a:solidFill>
                  <a:srgbClr val="0057B8"/>
                </a:solidFill>
                <a:latin typeface="Noto Serif" panose="02020600060500020200" pitchFamily="18" charset="0"/>
                <a:ea typeface="Noto Serif" panose="02020600060500020200" pitchFamily="18" charset="0"/>
                <a:cs typeface="Noto Serif" panose="02020600060500020200" pitchFamily="18" charset="0"/>
              </a:rPr>
              <a:t>Training Design Expert: </a:t>
            </a:r>
            <a:r>
              <a:rPr lang="en-US" sz="1700">
                <a:solidFill>
                  <a:schemeClr val="tx1"/>
                </a:solidFill>
                <a:latin typeface="Noto Serif" panose="02020600060500020200" pitchFamily="18" charset="0"/>
                <a:ea typeface="Noto Serif" panose="02020600060500020200" pitchFamily="18" charset="0"/>
                <a:cs typeface="Noto Serif" panose="02020600060500020200" pitchFamily="18" charset="0"/>
              </a:rPr>
              <a:t>Phoenix Rain Bird</a:t>
            </a:r>
          </a:p>
        </p:txBody>
      </p:sp>
      <p:pic>
        <p:nvPicPr>
          <p:cNvPr id="13" name="Picture 12">
            <a:extLst>
              <a:ext uri="{FF2B5EF4-FFF2-40B4-BE49-F238E27FC236}">
                <a16:creationId xmlns:a16="http://schemas.microsoft.com/office/drawing/2014/main" id="{14A3592A-5F53-5065-C55C-5E42ABCF6DF9}"/>
              </a:ext>
            </a:extLst>
          </p:cNvPr>
          <p:cNvPicPr>
            <a:picLocks noChangeAspect="1"/>
          </p:cNvPicPr>
          <p:nvPr/>
        </p:nvPicPr>
        <p:blipFill>
          <a:blip r:embed="rId4"/>
          <a:stretch>
            <a:fillRect/>
          </a:stretch>
        </p:blipFill>
        <p:spPr>
          <a:xfrm>
            <a:off x="10158984" y="146957"/>
            <a:ext cx="1755648" cy="723301"/>
          </a:xfrm>
          <a:prstGeom prst="rect">
            <a:avLst/>
          </a:prstGeom>
        </p:spPr>
      </p:pic>
    </p:spTree>
    <p:extLst>
      <p:ext uri="{BB962C8B-B14F-4D97-AF65-F5344CB8AC3E}">
        <p14:creationId xmlns:p14="http://schemas.microsoft.com/office/powerpoint/2010/main" val="3852943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DFD1D4-A327-9A3E-A8E5-98AD31F883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945B90D-9502-4EE7-4582-FD7FE1C4D420}"/>
              </a:ext>
            </a:extLst>
          </p:cNvPr>
          <p:cNvSpPr/>
          <p:nvPr/>
        </p:nvSpPr>
        <p:spPr>
          <a:xfrm>
            <a:off x="0" y="0"/>
            <a:ext cx="12192000" cy="72287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F08848-89A3-C626-F754-D1329B6B7651}"/>
              </a:ext>
            </a:extLst>
          </p:cNvPr>
          <p:cNvSpPr/>
          <p:nvPr/>
        </p:nvSpPr>
        <p:spPr>
          <a:xfrm>
            <a:off x="0" y="0"/>
            <a:ext cx="12192000" cy="7228703"/>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69688B-5E2A-1624-5612-CCB56430D0A3}"/>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7" name="Title 1">
            <a:extLst>
              <a:ext uri="{FF2B5EF4-FFF2-40B4-BE49-F238E27FC236}">
                <a16:creationId xmlns:a16="http://schemas.microsoft.com/office/drawing/2014/main" id="{B9D61EBD-50B0-59B6-2827-3057F4805AC3}"/>
              </a:ext>
            </a:extLst>
          </p:cNvPr>
          <p:cNvSpPr>
            <a:spLocks noGrp="1"/>
          </p:cNvSpPr>
          <p:nvPr>
            <p:ph type="title"/>
          </p:nvPr>
        </p:nvSpPr>
        <p:spPr>
          <a:xfrm>
            <a:off x="1387928" y="1234440"/>
            <a:ext cx="9416142" cy="2453993"/>
          </a:xfrm>
        </p:spPr>
        <p:txBody>
          <a:bodyPr vert="horz" lIns="68580" tIns="34290" rIns="68580" bIns="34290" rtlCol="0" anchor="ctr">
            <a:normAutofit fontScale="90000"/>
          </a:bodyPr>
          <a:lstStyle/>
          <a:p>
            <a:pPr lvl="0" algn="ct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Safety Climate</a:t>
            </a:r>
            <a:b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As a Leading Indicator of Workplace Safety </a:t>
            </a:r>
            <a:b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a:solidFill>
                  <a:schemeClr val="bg1"/>
                </a:solidFill>
                <a:latin typeface="Noto Serif" panose="02020600060500020200" pitchFamily="18" charset="0"/>
                <a:ea typeface="Noto Serif" panose="02020600060500020200" pitchFamily="18" charset="0"/>
                <a:cs typeface="Noto Serif" panose="02020600060500020200" pitchFamily="18" charset="0"/>
              </a:rPr>
            </a:br>
            <a:endPar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pic>
        <p:nvPicPr>
          <p:cNvPr id="6" name="Picture 5">
            <a:extLst>
              <a:ext uri="{FF2B5EF4-FFF2-40B4-BE49-F238E27FC236}">
                <a16:creationId xmlns:a16="http://schemas.microsoft.com/office/drawing/2014/main" id="{77F02F16-17A8-3EFC-20E1-6480AC6F4170}"/>
              </a:ext>
            </a:extLst>
          </p:cNvPr>
          <p:cNvPicPr>
            <a:picLocks noChangeAspect="1"/>
          </p:cNvPicPr>
          <p:nvPr/>
        </p:nvPicPr>
        <p:blipFill>
          <a:blip r:embed="rId3"/>
          <a:stretch>
            <a:fillRect/>
          </a:stretch>
        </p:blipFill>
        <p:spPr>
          <a:xfrm>
            <a:off x="457200" y="146957"/>
            <a:ext cx="1758755" cy="724581"/>
          </a:xfrm>
          <a:prstGeom prst="rect">
            <a:avLst/>
          </a:prstGeom>
        </p:spPr>
      </p:pic>
      <p:pic>
        <p:nvPicPr>
          <p:cNvPr id="13" name="Picture 12" descr="Male workers walking in factory">
            <a:extLst>
              <a:ext uri="{FF2B5EF4-FFF2-40B4-BE49-F238E27FC236}">
                <a16:creationId xmlns:a16="http://schemas.microsoft.com/office/drawing/2014/main" id="{2D4F5366-2A23-599A-88A6-8DA30C9E0B03}"/>
              </a:ext>
            </a:extLst>
          </p:cNvPr>
          <p:cNvPicPr>
            <a:picLocks noChangeAspect="1"/>
          </p:cNvPicPr>
          <p:nvPr/>
        </p:nvPicPr>
        <p:blipFill>
          <a:blip r:embed="rId4"/>
          <a:stretch>
            <a:fillRect/>
          </a:stretch>
        </p:blipFill>
        <p:spPr>
          <a:xfrm>
            <a:off x="3376522" y="2844959"/>
            <a:ext cx="5438953" cy="362242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09550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8D20FF-FC21-384D-9775-4CC78894B3FB}"/>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254430-40B1-C365-DCFB-40840FEE62EA}"/>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346D51-1EBD-D08A-015C-95CE2A0DB132}"/>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8AADE4D-D954-0204-5ADC-D18624E2DD82}"/>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34A3EB6C-3232-A891-C2E4-E6C6427A9099}"/>
              </a:ext>
            </a:extLst>
          </p:cNvPr>
          <p:cNvSpPr txBox="1"/>
          <p:nvPr/>
        </p:nvSpPr>
        <p:spPr>
          <a:xfrm>
            <a:off x="357268" y="312875"/>
            <a:ext cx="9815432" cy="1077218"/>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Occupational Injury</a:t>
            </a:r>
          </a:p>
          <a:p>
            <a:r>
              <a:rPr lang="en-US" sz="2800" b="1">
                <a:solidFill>
                  <a:srgbClr val="FFC67E"/>
                </a:solidFill>
                <a:latin typeface="Lato Medium" panose="020F0502020204030203" pitchFamily="34" charset="0"/>
                <a:ea typeface="Lato Medium" panose="020F0502020204030203" pitchFamily="34" charset="0"/>
                <a:cs typeface="Lato Medium" panose="020F0502020204030203" pitchFamily="34" charset="0"/>
              </a:rPr>
              <a:t>Continually a great workplace concern</a:t>
            </a:r>
          </a:p>
        </p:txBody>
      </p:sp>
      <p:sp>
        <p:nvSpPr>
          <p:cNvPr id="3" name="TextBox 2">
            <a:extLst>
              <a:ext uri="{FF2B5EF4-FFF2-40B4-BE49-F238E27FC236}">
                <a16:creationId xmlns:a16="http://schemas.microsoft.com/office/drawing/2014/main" id="{0281520F-3F7E-EC6D-B1EF-C2D1E3CAF546}"/>
              </a:ext>
            </a:extLst>
          </p:cNvPr>
          <p:cNvSpPr txBox="1"/>
          <p:nvPr/>
        </p:nvSpPr>
        <p:spPr>
          <a:xfrm>
            <a:off x="357268" y="2003411"/>
            <a:ext cx="6727516" cy="4093428"/>
          </a:xfrm>
          <a:prstGeom prst="rect">
            <a:avLst/>
          </a:prstGeom>
          <a:noFill/>
        </p:spPr>
        <p:txBody>
          <a:bodyPr wrap="square" rtlCol="0">
            <a:spAutoFit/>
          </a:bodyPr>
          <a:lstStyle/>
          <a:p>
            <a:pPr>
              <a:lnSpc>
                <a:spcPct val="100000"/>
              </a:lnSpc>
              <a:spcBef>
                <a:spcPts val="0"/>
              </a:spcBef>
              <a:spcAft>
                <a:spcPts val="1800"/>
              </a:spcAft>
            </a:pPr>
            <a:r>
              <a:rPr lang="en-US" sz="2500">
                <a:solidFill>
                  <a:schemeClr val="tx1"/>
                </a:solidFill>
                <a:latin typeface="Noto Serif" panose="02020600060500020200" pitchFamily="18" charset="0"/>
                <a:ea typeface="Noto Serif" panose="02020600060500020200" pitchFamily="18" charset="0"/>
                <a:cs typeface="Noto Serif" panose="02020600060500020200" pitchFamily="18" charset="0"/>
              </a:rPr>
              <a:t>In the </a:t>
            </a:r>
            <a:r>
              <a:rPr lang="en-US" sz="2500" b="1">
                <a:solidFill>
                  <a:schemeClr val="tx1"/>
                </a:solidFill>
                <a:latin typeface="Noto Serif" panose="02020600060500020200" pitchFamily="18" charset="0"/>
                <a:ea typeface="Noto Serif" panose="02020600060500020200" pitchFamily="18" charset="0"/>
                <a:cs typeface="Noto Serif" panose="02020600060500020200" pitchFamily="18" charset="0"/>
              </a:rPr>
              <a:t>2022</a:t>
            </a:r>
            <a:r>
              <a:rPr lang="en-US" sz="2500">
                <a:solidFill>
                  <a:schemeClr val="tx1"/>
                </a:solidFill>
                <a:latin typeface="Noto Serif" panose="02020600060500020200" pitchFamily="18" charset="0"/>
                <a:ea typeface="Noto Serif" panose="02020600060500020200" pitchFamily="18" charset="0"/>
                <a:cs typeface="Noto Serif" panose="02020600060500020200" pitchFamily="18" charset="0"/>
              </a:rPr>
              <a:t> U.S. private industry, there were: </a:t>
            </a:r>
          </a:p>
          <a:p>
            <a:pPr marL="285750" indent="-285750">
              <a:lnSpc>
                <a:spcPct val="100000"/>
              </a:lnSpc>
              <a:spcBef>
                <a:spcPts val="0"/>
              </a:spcBef>
              <a:spcAft>
                <a:spcPts val="1800"/>
              </a:spcAft>
              <a:buFont typeface="Arial" panose="020B0604020202020204" pitchFamily="34" charset="0"/>
              <a:buChar char="•"/>
            </a:pPr>
            <a:r>
              <a:rPr lang="en-US" sz="2500" b="1">
                <a:solidFill>
                  <a:srgbClr val="0057B8"/>
                </a:solidFill>
                <a:latin typeface="Noto Serif" panose="02020600060500020200" pitchFamily="18" charset="0"/>
                <a:ea typeface="Noto Serif" panose="02020600060500020200" pitchFamily="18" charset="0"/>
                <a:cs typeface="Noto Serif" panose="02020600060500020200" pitchFamily="18" charset="0"/>
              </a:rPr>
              <a:t>2.8 million </a:t>
            </a:r>
            <a:r>
              <a:rPr lang="en-US" sz="2500" b="1">
                <a:solidFill>
                  <a:schemeClr val="tx1"/>
                </a:solidFill>
                <a:latin typeface="Noto Serif" panose="02020600060500020200" pitchFamily="18" charset="0"/>
                <a:ea typeface="Noto Serif" panose="02020600060500020200" pitchFamily="18" charset="0"/>
                <a:cs typeface="Noto Serif" panose="02020600060500020200" pitchFamily="18" charset="0"/>
              </a:rPr>
              <a:t>non-fatal </a:t>
            </a:r>
            <a:r>
              <a:rPr lang="en-US" sz="2500">
                <a:solidFill>
                  <a:schemeClr val="tx1"/>
                </a:solidFill>
                <a:latin typeface="Noto Serif" panose="02020600060500020200" pitchFamily="18" charset="0"/>
                <a:ea typeface="Noto Serif" panose="02020600060500020200" pitchFamily="18" charset="0"/>
                <a:cs typeface="Noto Serif" panose="02020600060500020200" pitchFamily="18" charset="0"/>
              </a:rPr>
              <a:t>workplace injuries &amp; illnesses </a:t>
            </a:r>
          </a:p>
          <a:p>
            <a:pPr marL="285750" indent="-285750">
              <a:lnSpc>
                <a:spcPct val="100000"/>
              </a:lnSpc>
              <a:spcBef>
                <a:spcPts val="0"/>
              </a:spcBef>
              <a:spcAft>
                <a:spcPts val="1800"/>
              </a:spcAft>
              <a:buFont typeface="Arial" panose="020B0604020202020204" pitchFamily="34" charset="0"/>
              <a:buChar char="•"/>
            </a:pPr>
            <a:r>
              <a:rPr lang="en-US" sz="2500" b="1">
                <a:solidFill>
                  <a:srgbClr val="0057B8"/>
                </a:solidFill>
                <a:latin typeface="Noto Serif" panose="02020600060500020200" pitchFamily="18" charset="0"/>
                <a:ea typeface="Noto Serif" panose="02020600060500020200" pitchFamily="18" charset="0"/>
                <a:cs typeface="Noto Serif" panose="02020600060500020200" pitchFamily="18" charset="0"/>
              </a:rPr>
              <a:t>2.3</a:t>
            </a:r>
            <a:r>
              <a:rPr lang="en-US" sz="2500">
                <a:solidFill>
                  <a:srgbClr val="0000CC"/>
                </a:solidFill>
                <a:latin typeface="Noto Serif" panose="02020600060500020200" pitchFamily="18" charset="0"/>
                <a:ea typeface="Noto Serif" panose="02020600060500020200" pitchFamily="18" charset="0"/>
                <a:cs typeface="Noto Serif" panose="02020600060500020200" pitchFamily="18" charset="0"/>
              </a:rPr>
              <a:t> </a:t>
            </a:r>
            <a:r>
              <a:rPr lang="en-US" sz="2500">
                <a:solidFill>
                  <a:schemeClr val="tx1"/>
                </a:solidFill>
                <a:latin typeface="Noto Serif" panose="02020600060500020200" pitchFamily="18" charset="0"/>
                <a:ea typeface="Noto Serif" panose="02020600060500020200" pitchFamily="18" charset="0"/>
                <a:cs typeface="Noto Serif" panose="02020600060500020200" pitchFamily="18" charset="0"/>
              </a:rPr>
              <a:t>cases per every 100 full-time equivalent workers</a:t>
            </a:r>
          </a:p>
          <a:p>
            <a:pPr marL="285750" indent="-285750">
              <a:lnSpc>
                <a:spcPct val="100000"/>
              </a:lnSpc>
              <a:spcBef>
                <a:spcPts val="0"/>
              </a:spcBef>
              <a:spcAft>
                <a:spcPts val="1800"/>
              </a:spcAft>
              <a:buFont typeface="Arial" panose="020B0604020202020204" pitchFamily="34" charset="0"/>
              <a:buChar char="•"/>
            </a:pPr>
            <a:r>
              <a:rPr lang="en-US" sz="2500" b="1">
                <a:solidFill>
                  <a:srgbClr val="0057B8"/>
                </a:solidFill>
                <a:latin typeface="Noto Serif" panose="02020600060500020200" pitchFamily="18" charset="0"/>
                <a:ea typeface="Noto Serif" panose="02020600060500020200" pitchFamily="18" charset="0"/>
                <a:cs typeface="Noto Serif" panose="02020600060500020200" pitchFamily="18" charset="0"/>
              </a:rPr>
              <a:t>5,486</a:t>
            </a:r>
            <a:r>
              <a:rPr lang="en-US" sz="2500">
                <a:solidFill>
                  <a:schemeClr val="accent4"/>
                </a:solidFill>
                <a:latin typeface="Noto Serif" panose="02020600060500020200" pitchFamily="18" charset="0"/>
                <a:ea typeface="Noto Serif" panose="02020600060500020200" pitchFamily="18" charset="0"/>
                <a:cs typeface="Noto Serif" panose="02020600060500020200" pitchFamily="18" charset="0"/>
              </a:rPr>
              <a:t> </a:t>
            </a:r>
            <a:r>
              <a:rPr lang="en-US" sz="2500" b="1">
                <a:solidFill>
                  <a:schemeClr val="tx1"/>
                </a:solidFill>
                <a:latin typeface="Noto Serif" panose="02020600060500020200" pitchFamily="18" charset="0"/>
                <a:ea typeface="Noto Serif" panose="02020600060500020200" pitchFamily="18" charset="0"/>
                <a:cs typeface="Noto Serif" panose="02020600060500020200" pitchFamily="18" charset="0"/>
              </a:rPr>
              <a:t>fatal</a:t>
            </a:r>
            <a:r>
              <a:rPr lang="en-US" sz="2500">
                <a:solidFill>
                  <a:schemeClr val="tx1"/>
                </a:solidFill>
                <a:latin typeface="Noto Serif" panose="02020600060500020200" pitchFamily="18" charset="0"/>
                <a:ea typeface="Noto Serif" panose="02020600060500020200" pitchFamily="18" charset="0"/>
                <a:cs typeface="Noto Serif" panose="02020600060500020200" pitchFamily="18" charset="0"/>
              </a:rPr>
              <a:t> workplace injuries</a:t>
            </a:r>
          </a:p>
          <a:p>
            <a:pPr marL="457200" lvl="1" indent="0" algn="r">
              <a:lnSpc>
                <a:spcPct val="100000"/>
              </a:lnSpc>
              <a:spcBef>
                <a:spcPts val="0"/>
              </a:spcBef>
              <a:spcAft>
                <a:spcPts val="1800"/>
              </a:spcAft>
              <a:buNone/>
            </a:pPr>
            <a:r>
              <a:rPr lang="en-US" sz="2500">
                <a:solidFill>
                  <a:schemeClr val="tx1"/>
                </a:solidFill>
                <a:latin typeface="Noto Serif" panose="02020600060500020200" pitchFamily="18" charset="0"/>
                <a:ea typeface="Noto Serif" panose="02020600060500020200" pitchFamily="18" charset="0"/>
                <a:cs typeface="Noto Serif" panose="02020600060500020200" pitchFamily="18" charset="0"/>
              </a:rPr>
              <a:t>(2023 U.S. Bureau of Labor Statistics)</a:t>
            </a:r>
            <a:endParaRPr lang="en-US" sz="2500">
              <a:solidFill>
                <a:schemeClr val="accent2"/>
              </a:solidFill>
              <a:latin typeface="Noto Serif" panose="02020600060500020200" pitchFamily="18" charset="0"/>
              <a:ea typeface="Noto Serif" panose="02020600060500020200" pitchFamily="18" charset="0"/>
              <a:cs typeface="Noto Serif" panose="02020600060500020200" pitchFamily="18" charset="0"/>
            </a:endParaRPr>
          </a:p>
        </p:txBody>
      </p:sp>
      <p:pic>
        <p:nvPicPr>
          <p:cNvPr id="8" name="Picture 7">
            <a:extLst>
              <a:ext uri="{FF2B5EF4-FFF2-40B4-BE49-F238E27FC236}">
                <a16:creationId xmlns:a16="http://schemas.microsoft.com/office/drawing/2014/main" id="{D808E6B0-D15E-1D68-A4C0-80CF894E55A3}"/>
              </a:ext>
            </a:extLst>
          </p:cNvPr>
          <p:cNvPicPr>
            <a:picLocks noChangeAspect="1"/>
          </p:cNvPicPr>
          <p:nvPr/>
        </p:nvPicPr>
        <p:blipFill>
          <a:blip r:embed="rId3"/>
          <a:stretch>
            <a:fillRect/>
          </a:stretch>
        </p:blipFill>
        <p:spPr>
          <a:xfrm>
            <a:off x="10158984" y="146957"/>
            <a:ext cx="1755648" cy="723301"/>
          </a:xfrm>
          <a:prstGeom prst="rect">
            <a:avLst/>
          </a:prstGeom>
        </p:spPr>
      </p:pic>
      <p:pic>
        <p:nvPicPr>
          <p:cNvPr id="7" name="Picture 6">
            <a:extLst>
              <a:ext uri="{FF2B5EF4-FFF2-40B4-BE49-F238E27FC236}">
                <a16:creationId xmlns:a16="http://schemas.microsoft.com/office/drawing/2014/main" id="{648AB42C-1873-3377-7973-AD38366D29EF}"/>
              </a:ext>
            </a:extLst>
          </p:cNvPr>
          <p:cNvPicPr>
            <a:picLocks noChangeAspect="1"/>
          </p:cNvPicPr>
          <p:nvPr/>
        </p:nvPicPr>
        <p:blipFill>
          <a:blip r:embed="rId4"/>
          <a:stretch>
            <a:fillRect/>
          </a:stretch>
        </p:blipFill>
        <p:spPr>
          <a:xfrm>
            <a:off x="8585200" y="1349822"/>
            <a:ext cx="3606800" cy="5425882"/>
          </a:xfrm>
          <a:prstGeom prst="rect">
            <a:avLst/>
          </a:prstGeom>
        </p:spPr>
      </p:pic>
    </p:spTree>
    <p:extLst>
      <p:ext uri="{BB962C8B-B14F-4D97-AF65-F5344CB8AC3E}">
        <p14:creationId xmlns:p14="http://schemas.microsoft.com/office/powerpoint/2010/main" val="555565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943C0-0638-98BD-FE38-478D69107B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9EF73C4-20C4-2872-5B29-ACCD4302CFF4}"/>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6392BEA-73B2-D242-7319-64D47FCA0C76}"/>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B084A6-1547-6794-CCE1-7A7EEC93DFF2}"/>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8763F0-1AAA-FC4C-A37B-694FDB55B6C9}"/>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pic>
        <p:nvPicPr>
          <p:cNvPr id="11" name="Picture 10">
            <a:extLst>
              <a:ext uri="{FF2B5EF4-FFF2-40B4-BE49-F238E27FC236}">
                <a16:creationId xmlns:a16="http://schemas.microsoft.com/office/drawing/2014/main" id="{CBAA55D8-27B7-E67F-B11E-FF3CBFC77048}"/>
              </a:ext>
            </a:extLst>
          </p:cNvPr>
          <p:cNvPicPr>
            <a:picLocks noChangeAspect="1"/>
          </p:cNvPicPr>
          <p:nvPr/>
        </p:nvPicPr>
        <p:blipFill rotWithShape="1">
          <a:blip r:embed="rId3"/>
          <a:srcRect l="19953" r="56308" b="92982"/>
          <a:stretch/>
        </p:blipFill>
        <p:spPr>
          <a:xfrm>
            <a:off x="1238676" y="1538028"/>
            <a:ext cx="9714647" cy="4642330"/>
          </a:xfrm>
          <a:prstGeom prst="rect">
            <a:avLst/>
          </a:prstGeom>
        </p:spPr>
      </p:pic>
      <p:sp>
        <p:nvSpPr>
          <p:cNvPr id="2" name="TextBox 1">
            <a:extLst>
              <a:ext uri="{FF2B5EF4-FFF2-40B4-BE49-F238E27FC236}">
                <a16:creationId xmlns:a16="http://schemas.microsoft.com/office/drawing/2014/main" id="{66ABBC6B-0361-B5F1-C482-E0FD6717A53B}"/>
              </a:ext>
            </a:extLst>
          </p:cNvPr>
          <p:cNvSpPr txBox="1"/>
          <p:nvPr/>
        </p:nvSpPr>
        <p:spPr>
          <a:xfrm>
            <a:off x="357268" y="312875"/>
            <a:ext cx="9815432" cy="1015663"/>
          </a:xfrm>
          <a:prstGeom prst="rect">
            <a:avLst/>
          </a:prstGeom>
          <a:noFill/>
        </p:spPr>
        <p:txBody>
          <a:bodyPr wrap="square" rtlCol="0">
            <a:spAutoFit/>
          </a:bodyPr>
          <a:lstStyle/>
          <a:p>
            <a:r>
              <a:rPr lang="en-US" sz="3200" b="1">
                <a:solidFill>
                  <a:schemeClr val="bg1"/>
                </a:solidFill>
                <a:latin typeface="Lato" panose="020F0502020204030203" pitchFamily="34" charset="0"/>
                <a:cs typeface="Calibri"/>
              </a:rPr>
              <a:t>Top 10 Causes and Costs of U.S. Workplace Injuries</a:t>
            </a:r>
            <a:endParaRPr lang="en-US" sz="3200" b="1">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r>
              <a:rPr lang="en-US" sz="2800" b="1">
                <a:solidFill>
                  <a:srgbClr val="E5F9FA"/>
                </a:solidFill>
                <a:latin typeface="Lato" panose="020F0502020204030203" pitchFamily="34" charset="0"/>
                <a:cs typeface="Calibri" panose="020F0502020204030204" pitchFamily="34" charset="0"/>
              </a:rPr>
              <a:t>Liberty Mutual 2023 Workplace Safety Index</a:t>
            </a:r>
            <a:endParaRPr lang="en-US" sz="2800" b="1">
              <a:solidFill>
                <a:srgbClr val="E5F9FA"/>
              </a:solidFill>
              <a:latin typeface="Lato Medium" panose="020F0502020204030203" pitchFamily="34" charset="0"/>
              <a:ea typeface="Lato Medium" panose="020F0502020204030203" pitchFamily="34" charset="0"/>
              <a:cs typeface="Lato Medium" panose="020F0502020204030203" pitchFamily="34" charset="0"/>
            </a:endParaRPr>
          </a:p>
        </p:txBody>
      </p:sp>
      <p:pic>
        <p:nvPicPr>
          <p:cNvPr id="9" name="Picture 8">
            <a:extLst>
              <a:ext uri="{FF2B5EF4-FFF2-40B4-BE49-F238E27FC236}">
                <a16:creationId xmlns:a16="http://schemas.microsoft.com/office/drawing/2014/main" id="{66C37094-D8FE-37F1-A81A-B1A63F587D16}"/>
              </a:ext>
            </a:extLst>
          </p:cNvPr>
          <p:cNvPicPr>
            <a:picLocks noChangeAspect="1"/>
          </p:cNvPicPr>
          <p:nvPr/>
        </p:nvPicPr>
        <p:blipFill rotWithShape="1">
          <a:blip r:embed="rId3"/>
          <a:srcRect l="2205" t="38353" r="52551" b="8895"/>
          <a:stretch/>
        </p:blipFill>
        <p:spPr>
          <a:xfrm>
            <a:off x="1491909" y="3709946"/>
            <a:ext cx="3954094" cy="2317361"/>
          </a:xfrm>
          <a:prstGeom prst="rect">
            <a:avLst/>
          </a:prstGeom>
        </p:spPr>
      </p:pic>
      <p:sp>
        <p:nvSpPr>
          <p:cNvPr id="8" name="TextBox 7">
            <a:extLst>
              <a:ext uri="{FF2B5EF4-FFF2-40B4-BE49-F238E27FC236}">
                <a16:creationId xmlns:a16="http://schemas.microsoft.com/office/drawing/2014/main" id="{5B168261-3948-FB5C-11A9-3A3D71EB2AC3}"/>
              </a:ext>
            </a:extLst>
          </p:cNvPr>
          <p:cNvSpPr txBox="1"/>
          <p:nvPr/>
        </p:nvSpPr>
        <p:spPr>
          <a:xfrm>
            <a:off x="1491909" y="1741488"/>
            <a:ext cx="4083493" cy="1908215"/>
          </a:xfrm>
          <a:prstGeom prst="rect">
            <a:avLst/>
          </a:prstGeom>
          <a:noFill/>
        </p:spPr>
        <p:txBody>
          <a:bodyPr wrap="square" rtlCol="0">
            <a:spAutoFit/>
          </a:bodyPr>
          <a:lstStyle/>
          <a:p>
            <a:r>
              <a:rPr lang="en-US">
                <a:latin typeface="Noto Serif" panose="02020600060500020200" pitchFamily="18" charset="0"/>
                <a:ea typeface="Noto Serif" panose="02020600060500020200" pitchFamily="18" charset="0"/>
                <a:cs typeface="Noto Serif" panose="02020600060500020200" pitchFamily="18" charset="0"/>
              </a:rPr>
              <a:t>Total cost of the most disabling workplace injuries:</a:t>
            </a:r>
          </a:p>
          <a:p>
            <a:pPr algn="r">
              <a:spcAft>
                <a:spcPts val="1200"/>
              </a:spcAft>
            </a:pPr>
            <a:r>
              <a:rPr lang="en-US" b="1">
                <a:latin typeface="Noto Serif" panose="02020600060500020200" pitchFamily="18" charset="0"/>
                <a:ea typeface="Noto Serif" panose="02020600060500020200" pitchFamily="18" charset="0"/>
                <a:cs typeface="Noto Serif" panose="02020600060500020200" pitchFamily="18" charset="0"/>
              </a:rPr>
              <a:t>$58.61 billion</a:t>
            </a:r>
          </a:p>
          <a:p>
            <a:r>
              <a:rPr lang="en-US">
                <a:latin typeface="Noto Serif" panose="02020600060500020200" pitchFamily="18" charset="0"/>
                <a:ea typeface="Noto Serif" panose="02020600060500020200" pitchFamily="18" charset="0"/>
                <a:cs typeface="Noto Serif" panose="02020600060500020200" pitchFamily="18" charset="0"/>
              </a:rPr>
              <a:t>Cost of top 10 disabling workplace injuries: </a:t>
            </a:r>
          </a:p>
          <a:p>
            <a:pPr algn="r"/>
            <a:r>
              <a:rPr lang="en-US" b="1">
                <a:latin typeface="Noto Serif" panose="02020600060500020200" pitchFamily="18" charset="0"/>
                <a:ea typeface="Noto Serif" panose="02020600060500020200" pitchFamily="18" charset="0"/>
                <a:cs typeface="Noto Serif" panose="02020600060500020200" pitchFamily="18" charset="0"/>
              </a:rPr>
              <a:t>$48.15 billion</a:t>
            </a:r>
          </a:p>
        </p:txBody>
      </p:sp>
      <p:sp>
        <p:nvSpPr>
          <p:cNvPr id="13" name="TextBox 12">
            <a:extLst>
              <a:ext uri="{FF2B5EF4-FFF2-40B4-BE49-F238E27FC236}">
                <a16:creationId xmlns:a16="http://schemas.microsoft.com/office/drawing/2014/main" id="{157FD69B-4281-F10C-B284-F9E03C383EB2}"/>
              </a:ext>
            </a:extLst>
          </p:cNvPr>
          <p:cNvSpPr txBox="1"/>
          <p:nvPr/>
        </p:nvSpPr>
        <p:spPr>
          <a:xfrm>
            <a:off x="6258495" y="1871624"/>
            <a:ext cx="724319" cy="402290"/>
          </a:xfrm>
          <a:prstGeom prst="rect">
            <a:avLst/>
          </a:prstGeom>
          <a:noFill/>
        </p:spPr>
        <p:txBody>
          <a:bodyPr wrap="square" rtlCol="0">
            <a:spAutoFit/>
          </a:bodyPr>
          <a:lstStyle/>
          <a:p>
            <a:pPr algn="ctr">
              <a:lnSpc>
                <a:spcPts val="1200"/>
              </a:lnSpc>
            </a:pPr>
            <a:r>
              <a:rPr lang="en-US" sz="1200" b="1">
                <a:latin typeface="Lato" panose="020F0502020204030203" pitchFamily="34" charset="77"/>
              </a:rPr>
              <a:t>Percent total</a:t>
            </a:r>
          </a:p>
        </p:txBody>
      </p:sp>
      <p:sp>
        <p:nvSpPr>
          <p:cNvPr id="14" name="TextBox 13">
            <a:extLst>
              <a:ext uri="{FF2B5EF4-FFF2-40B4-BE49-F238E27FC236}">
                <a16:creationId xmlns:a16="http://schemas.microsoft.com/office/drawing/2014/main" id="{CC0FBB15-385B-C522-9988-D1467C6211AC}"/>
              </a:ext>
            </a:extLst>
          </p:cNvPr>
          <p:cNvSpPr txBox="1"/>
          <p:nvPr/>
        </p:nvSpPr>
        <p:spPr>
          <a:xfrm>
            <a:off x="6982814" y="1871624"/>
            <a:ext cx="690842" cy="402290"/>
          </a:xfrm>
          <a:prstGeom prst="rect">
            <a:avLst/>
          </a:prstGeom>
          <a:noFill/>
        </p:spPr>
        <p:txBody>
          <a:bodyPr wrap="square" rtlCol="0">
            <a:spAutoFit/>
          </a:bodyPr>
          <a:lstStyle/>
          <a:p>
            <a:pPr algn="ctr">
              <a:lnSpc>
                <a:spcPts val="1200"/>
              </a:lnSpc>
            </a:pPr>
            <a:r>
              <a:rPr lang="en-US" sz="1200" b="1">
                <a:latin typeface="Lato" panose="020F0502020204030203" pitchFamily="34" charset="77"/>
              </a:rPr>
              <a:t>Cost billions</a:t>
            </a:r>
          </a:p>
        </p:txBody>
      </p:sp>
      <p:pic>
        <p:nvPicPr>
          <p:cNvPr id="15" name="Picture 14">
            <a:extLst>
              <a:ext uri="{FF2B5EF4-FFF2-40B4-BE49-F238E27FC236}">
                <a16:creationId xmlns:a16="http://schemas.microsoft.com/office/drawing/2014/main" id="{1C14DB97-7123-529E-8207-67FC068F9A41}"/>
              </a:ext>
            </a:extLst>
          </p:cNvPr>
          <p:cNvPicPr>
            <a:picLocks noChangeAspect="1"/>
          </p:cNvPicPr>
          <p:nvPr/>
        </p:nvPicPr>
        <p:blipFill rotWithShape="1">
          <a:blip r:embed="rId4">
            <a:clrChange>
              <a:clrFrom>
                <a:srgbClr val="DCC3AB"/>
              </a:clrFrom>
              <a:clrTo>
                <a:srgbClr val="DCC3AB">
                  <a:alpha val="0"/>
                </a:srgbClr>
              </a:clrTo>
            </a:clrChang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20000"/>
                    </a14:imgEffect>
                  </a14:imgLayer>
                </a14:imgProps>
              </a:ext>
            </a:extLst>
          </a:blip>
          <a:srcRect l="19389" t="31565" r="76851" b="13802"/>
          <a:stretch/>
        </p:blipFill>
        <p:spPr>
          <a:xfrm>
            <a:off x="6392972" y="2302701"/>
            <a:ext cx="1179685" cy="3724606"/>
          </a:xfrm>
          <a:prstGeom prst="rect">
            <a:avLst/>
          </a:prstGeom>
        </p:spPr>
      </p:pic>
      <p:pic>
        <p:nvPicPr>
          <p:cNvPr id="16" name="Picture 15">
            <a:extLst>
              <a:ext uri="{FF2B5EF4-FFF2-40B4-BE49-F238E27FC236}">
                <a16:creationId xmlns:a16="http://schemas.microsoft.com/office/drawing/2014/main" id="{DE4D7AC3-E294-CE35-237B-36CA6B7B43AF}"/>
              </a:ext>
            </a:extLst>
          </p:cNvPr>
          <p:cNvPicPr>
            <a:picLocks noChangeAspect="1"/>
          </p:cNvPicPr>
          <p:nvPr/>
        </p:nvPicPr>
        <p:blipFill rotWithShape="1">
          <a:blip r:embed="rId3"/>
          <a:srcRect l="49186" t="14155" r="47849" b="7063"/>
          <a:stretch/>
        </p:blipFill>
        <p:spPr>
          <a:xfrm>
            <a:off x="6023544" y="2302701"/>
            <a:ext cx="265592" cy="3654284"/>
          </a:xfrm>
          <a:prstGeom prst="rect">
            <a:avLst/>
          </a:prstGeom>
        </p:spPr>
      </p:pic>
      <p:pic>
        <p:nvPicPr>
          <p:cNvPr id="17" name="Picture 16">
            <a:extLst>
              <a:ext uri="{FF2B5EF4-FFF2-40B4-BE49-F238E27FC236}">
                <a16:creationId xmlns:a16="http://schemas.microsoft.com/office/drawing/2014/main" id="{D94CF6E0-8E9C-5368-1AA7-71089A4DE01B}"/>
              </a:ext>
            </a:extLst>
          </p:cNvPr>
          <p:cNvPicPr>
            <a:picLocks noChangeAspect="1"/>
          </p:cNvPicPr>
          <p:nvPr/>
        </p:nvPicPr>
        <p:blipFill rotWithShape="1">
          <a:blip r:embed="rId6">
            <a:clrChange>
              <a:clrFrom>
                <a:srgbClr val="DCC3AB"/>
              </a:clrFrom>
              <a:clrTo>
                <a:srgbClr val="DCC3AB">
                  <a:alpha val="0"/>
                </a:srgbClr>
              </a:clrTo>
            </a:clrChange>
            <a:duotone>
              <a:prstClr val="black"/>
              <a:srgbClr val="E4F9F9">
                <a:tint val="45000"/>
                <a:satMod val="400000"/>
              </a:srgb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Lst>
          </a:blip>
          <a:srcRect l="24509" t="30988" r="63272" b="14780"/>
          <a:stretch/>
        </p:blipFill>
        <p:spPr>
          <a:xfrm>
            <a:off x="7673656" y="2302701"/>
            <a:ext cx="2997521" cy="3724606"/>
          </a:xfrm>
          <a:prstGeom prst="rect">
            <a:avLst/>
          </a:prstGeom>
          <a:solidFill>
            <a:srgbClr val="E5F9FA"/>
          </a:solidFill>
        </p:spPr>
      </p:pic>
      <p:sp>
        <p:nvSpPr>
          <p:cNvPr id="18" name="Text Placeholder 2">
            <a:extLst>
              <a:ext uri="{FF2B5EF4-FFF2-40B4-BE49-F238E27FC236}">
                <a16:creationId xmlns:a16="http://schemas.microsoft.com/office/drawing/2014/main" id="{DB2CA203-362C-E338-5066-D1834A4F566D}"/>
              </a:ext>
            </a:extLst>
          </p:cNvPr>
          <p:cNvSpPr txBox="1">
            <a:spLocks/>
          </p:cNvSpPr>
          <p:nvPr/>
        </p:nvSpPr>
        <p:spPr>
          <a:xfrm>
            <a:off x="967280" y="6331889"/>
            <a:ext cx="10378119" cy="4905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800" b="1">
                <a:latin typeface="Lato" panose="020F0502020204030203" pitchFamily="34" charset="77"/>
                <a:ea typeface="Noto Serif" panose="02020600060500020200" pitchFamily="18" charset="0"/>
                <a:cs typeface="Noto Serif" panose="02020600060500020200" pitchFamily="18" charset="0"/>
              </a:rPr>
              <a:t>No. 1 - Overexertion injuries related to lifting, pushing, pulling, holding, carrying or throwing objects</a:t>
            </a:r>
          </a:p>
          <a:p>
            <a:pPr>
              <a:spcBef>
                <a:spcPts val="0"/>
              </a:spcBef>
            </a:pPr>
            <a:endParaRPr lang="en-US" sz="1800" b="1">
              <a:solidFill>
                <a:schemeClr val="accent2"/>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E41A5F0F-A76B-5D17-4EC5-5176BB722971}"/>
              </a:ext>
            </a:extLst>
          </p:cNvPr>
          <p:cNvPicPr>
            <a:picLocks noChangeAspect="1"/>
          </p:cNvPicPr>
          <p:nvPr/>
        </p:nvPicPr>
        <p:blipFill>
          <a:blip r:embed="rId7"/>
          <a:stretch>
            <a:fillRect/>
          </a:stretch>
        </p:blipFill>
        <p:spPr>
          <a:xfrm>
            <a:off x="10158984" y="146957"/>
            <a:ext cx="1755648" cy="723301"/>
          </a:xfrm>
          <a:prstGeom prst="rect">
            <a:avLst/>
          </a:prstGeom>
        </p:spPr>
      </p:pic>
    </p:spTree>
    <p:extLst>
      <p:ext uri="{BB962C8B-B14F-4D97-AF65-F5344CB8AC3E}">
        <p14:creationId xmlns:p14="http://schemas.microsoft.com/office/powerpoint/2010/main" val="2127888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EF378-14F7-CFEA-6F7C-B176EB4FE1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795CB7-3394-F19A-51B8-5F6AFCA4984C}"/>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CE4F2A-34C2-692B-0CC4-37DBBDC349BB}"/>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A7563D-9C99-B195-904D-6978A0A3A4AE}"/>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6A8A5D7-423F-3E05-791B-DA12451F8BCF}"/>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0876CEB4-3CB7-B104-AF70-CAF129CFFF2A}"/>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Workplace Accidents</a:t>
            </a:r>
          </a:p>
        </p:txBody>
      </p:sp>
      <p:graphicFrame>
        <p:nvGraphicFramePr>
          <p:cNvPr id="8" name="Diagram 7">
            <a:extLst>
              <a:ext uri="{FF2B5EF4-FFF2-40B4-BE49-F238E27FC236}">
                <a16:creationId xmlns:a16="http://schemas.microsoft.com/office/drawing/2014/main" id="{D9D7EF84-8033-3921-2F52-07A136E0676E}"/>
              </a:ext>
            </a:extLst>
          </p:cNvPr>
          <p:cNvGraphicFramePr/>
          <p:nvPr>
            <p:extLst>
              <p:ext uri="{D42A27DB-BD31-4B8C-83A1-F6EECF244321}">
                <p14:modId xmlns:p14="http://schemas.microsoft.com/office/powerpoint/2010/main" val="2300058052"/>
              </p:ext>
            </p:extLst>
          </p:nvPr>
        </p:nvGraphicFramePr>
        <p:xfrm>
          <a:off x="1259572" y="1613343"/>
          <a:ext cx="6601719" cy="4917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6E55A17A-0D4B-29CB-D6D5-EC1826B2884E}"/>
              </a:ext>
            </a:extLst>
          </p:cNvPr>
          <p:cNvSpPr/>
          <p:nvPr/>
        </p:nvSpPr>
        <p:spPr>
          <a:xfrm>
            <a:off x="5748222" y="1507671"/>
            <a:ext cx="5182606" cy="5122382"/>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823EDC-79D3-7513-5BAF-8E247C386F64}"/>
              </a:ext>
            </a:extLst>
          </p:cNvPr>
          <p:cNvSpPr txBox="1"/>
          <p:nvPr/>
        </p:nvSpPr>
        <p:spPr>
          <a:xfrm>
            <a:off x="5933341" y="1785851"/>
            <a:ext cx="4971375" cy="5131867"/>
          </a:xfrm>
          <a:prstGeom prst="rect">
            <a:avLst/>
          </a:prstGeom>
        </p:spPr>
        <p:txBody>
          <a:bodyPr vert="horz" lIns="91440" tIns="45720" rIns="91440" bIns="45720" rtlCol="0">
            <a:noAutofit/>
          </a:bodyPr>
          <a:lstStyle>
            <a:defPPr>
              <a:defRPr lang="en-US"/>
            </a:defPPr>
            <a:lvl1pPr marL="234950" indent="-234950" defTabSz="457200">
              <a:lnSpc>
                <a:spcPct val="100000"/>
              </a:lnSpc>
              <a:spcBef>
                <a:spcPts val="0"/>
              </a:spcBef>
              <a:spcAft>
                <a:spcPts val="1200"/>
              </a:spcAft>
              <a:buFont typeface="Arial"/>
              <a:buChar char="•"/>
              <a:defRPr sz="2800" b="1" i="0">
                <a:cs typeface="Calibri" panose="020F0502020204030204" pitchFamily="34" charset="0"/>
              </a:defRPr>
            </a:lvl1pPr>
            <a:lvl2pPr marL="742950" lvl="1" indent="-285750" defTabSz="457200">
              <a:lnSpc>
                <a:spcPct val="100000"/>
              </a:lnSpc>
              <a:spcBef>
                <a:spcPts val="0"/>
              </a:spcBef>
              <a:spcAft>
                <a:spcPts val="1200"/>
              </a:spcAft>
              <a:buFont typeface="Arial"/>
              <a:buChar char="–"/>
              <a:defRPr sz="2800" b="0" i="0">
                <a:solidFill>
                  <a:schemeClr val="accent4"/>
                </a:solidFill>
                <a:cs typeface="Calibri" panose="020F0502020204030204" pitchFamily="34" charset="0"/>
              </a:defRPr>
            </a:lvl2pPr>
            <a:lvl3pPr marL="1143000" indent="-228600" defTabSz="457200">
              <a:lnSpc>
                <a:spcPct val="130000"/>
              </a:lnSpc>
              <a:spcBef>
                <a:spcPct val="20000"/>
              </a:spcBef>
              <a:buFont typeface="Arial"/>
              <a:buChar char="•"/>
              <a:defRPr sz="2400" b="0" i="0">
                <a:solidFill>
                  <a:srgbClr val="585E60"/>
                </a:solidFill>
                <a:cs typeface="Calibri" panose="020F0502020204030204" pitchFamily="34" charset="0"/>
              </a:defRPr>
            </a:lvl3pPr>
            <a:lvl4pPr marL="1600200" indent="-228600" defTabSz="457200">
              <a:lnSpc>
                <a:spcPct val="130000"/>
              </a:lnSpc>
              <a:spcBef>
                <a:spcPct val="20000"/>
              </a:spcBef>
              <a:buFont typeface="Arial"/>
              <a:buChar char="–"/>
              <a:defRPr sz="2000" b="0" i="0">
                <a:solidFill>
                  <a:srgbClr val="585E60"/>
                </a:solidFill>
                <a:cs typeface="Calibri" panose="020F0502020204030204" pitchFamily="34" charset="0"/>
              </a:defRPr>
            </a:lvl4pPr>
            <a:lvl5pPr marL="2057400" indent="-228600" defTabSz="457200">
              <a:lnSpc>
                <a:spcPct val="130000"/>
              </a:lnSpc>
              <a:spcBef>
                <a:spcPct val="20000"/>
              </a:spcBef>
              <a:buFont typeface="Arial"/>
              <a:buChar char="»"/>
              <a:defRPr sz="2000" b="0" i="0">
                <a:solidFill>
                  <a:srgbClr val="585E60"/>
                </a:solidFill>
                <a:cs typeface="Calibri" panose="020F050202020403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234950" marR="0" lvl="0" indent="-234950" algn="l" defTabSz="457200" rtl="0" eaLnBrk="1" fontAlgn="auto" latinLnBrk="0" hangingPunct="1">
              <a:lnSpc>
                <a:spcPct val="85000"/>
              </a:lnSpc>
              <a:spcBef>
                <a:spcPts val="0"/>
              </a:spcBef>
              <a:spcAft>
                <a:spcPts val="5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Weak management of manning levels, workload, and shiftwork often due to downsizing</a:t>
            </a:r>
          </a:p>
          <a:p>
            <a:pPr marL="234950" marR="0" lvl="0" indent="-234950" algn="l" defTabSz="457200" rtl="0" eaLnBrk="1" fontAlgn="auto" latinLnBrk="0" hangingPunct="1">
              <a:lnSpc>
                <a:spcPct val="100000"/>
              </a:lnSpc>
              <a:spcBef>
                <a:spcPts val="0"/>
              </a:spcBef>
              <a:spcAft>
                <a:spcPts val="5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Inadequate training</a:t>
            </a:r>
          </a:p>
          <a:p>
            <a:pPr marL="234950" marR="0" lvl="0" indent="-234950" algn="l" defTabSz="457200" rtl="0" eaLnBrk="1" fontAlgn="auto" latinLnBrk="0" hangingPunct="1">
              <a:lnSpc>
                <a:spcPct val="100000"/>
              </a:lnSpc>
              <a:spcBef>
                <a:spcPts val="0"/>
              </a:spcBef>
              <a:spcAft>
                <a:spcPts val="5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Lack of communication</a:t>
            </a:r>
          </a:p>
          <a:p>
            <a:pPr marL="234950" marR="0" lvl="0" indent="-234950" algn="l" defTabSz="457200" rtl="0" eaLnBrk="1" fontAlgn="auto" latinLnBrk="0" hangingPunct="1">
              <a:lnSpc>
                <a:spcPct val="100000"/>
              </a:lnSpc>
              <a:spcBef>
                <a:spcPts val="0"/>
              </a:spcBef>
              <a:spcAft>
                <a:spcPts val="500"/>
              </a:spcAft>
              <a:buClrTx/>
              <a:buSzTx/>
              <a:buFont typeface="Arial"/>
              <a:buChar char="•"/>
              <a:tabLst/>
              <a:defRPr/>
            </a:pPr>
            <a:r>
              <a:rPr kumimoji="0" lang="en-US" b="1"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Poor safety culture</a:t>
            </a: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 morale</a:t>
            </a:r>
          </a:p>
          <a:p>
            <a:pPr marL="234950" marR="0" lvl="0" indent="-234950" algn="l" defTabSz="457200" rtl="0" eaLnBrk="1" fontAlgn="auto" latinLnBrk="0" hangingPunct="1">
              <a:lnSpc>
                <a:spcPct val="100000"/>
              </a:lnSpc>
              <a:spcBef>
                <a:spcPts val="0"/>
              </a:spcBef>
              <a:spcAft>
                <a:spcPts val="5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Human-system interface deficiencies</a:t>
            </a:r>
          </a:p>
          <a:p>
            <a:pPr marL="234950" marR="0" lvl="0" indent="-234950" algn="l" defTabSz="457200" rtl="0" eaLnBrk="1" fontAlgn="auto" latinLnBrk="0" hangingPunct="1">
              <a:lnSpc>
                <a:spcPct val="100000"/>
              </a:lnSpc>
              <a:spcBef>
                <a:spcPts val="0"/>
              </a:spcBef>
              <a:spcAft>
                <a:spcPts val="5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Over/Under-reliance on automation</a:t>
            </a:r>
          </a:p>
          <a:p>
            <a:pPr marL="234950" marR="0" lvl="0" indent="-234950" algn="l" defTabSz="457200" rtl="0" eaLnBrk="1" fontAlgn="auto" latinLnBrk="0" hangingPunct="1">
              <a:lnSpc>
                <a:spcPct val="100000"/>
              </a:lnSpc>
              <a:spcBef>
                <a:spcPts val="0"/>
              </a:spcBef>
              <a:spcAft>
                <a:spcPts val="5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Information overload</a:t>
            </a:r>
          </a:p>
          <a:p>
            <a:pPr marL="234950" marR="0" lvl="0" indent="-234950" algn="l" defTabSz="457200" rtl="0" eaLnBrk="1" fontAlgn="auto" latinLnBrk="0" hangingPunct="1">
              <a:lnSpc>
                <a:spcPct val="85000"/>
              </a:lnSpc>
              <a:spcBef>
                <a:spcPts val="0"/>
              </a:spcBef>
              <a:spcAft>
                <a:spcPts val="5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Inadequate knowledge about system state in relation to safety boundaries</a:t>
            </a:r>
          </a:p>
          <a:p>
            <a:pPr marL="234950" marR="0" lvl="0" indent="-234950" algn="l" defTabSz="457200" rtl="0" eaLnBrk="1" fontAlgn="auto" latinLnBrk="0" hangingPunct="1">
              <a:lnSpc>
                <a:spcPct val="85000"/>
              </a:lnSpc>
              <a:spcBef>
                <a:spcPts val="0"/>
              </a:spcBef>
              <a:spcAft>
                <a:spcPts val="5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Safety Management Systems, metrics, oversight</a:t>
            </a:r>
          </a:p>
          <a:p>
            <a:pPr marL="234950" marR="0" lvl="0" indent="-234950" algn="l" defTabSz="457200" rtl="0" eaLnBrk="1" fontAlgn="auto" latinLnBrk="0" hangingPunct="1">
              <a:lnSpc>
                <a:spcPct val="100000"/>
              </a:lnSpc>
              <a:spcBef>
                <a:spcPts val="0"/>
              </a:spcBef>
              <a:spcAft>
                <a:spcPts val="500"/>
              </a:spcAft>
              <a:buClrTx/>
              <a:buSzTx/>
              <a:buFont typeface="Arial"/>
              <a:buChar char="•"/>
              <a:tabLst/>
              <a:defRPr/>
            </a:pPr>
            <a:r>
              <a:rPr kumimoji="0" lang="en-US" sz="2000" b="0" i="0" u="none" strike="noStrike" kern="1200" cap="none" spc="0" normalizeH="0" baseline="0" noProof="0">
                <a:ln>
                  <a:noFill/>
                </a:ln>
                <a:solidFill>
                  <a:schemeClr val="bg1"/>
                </a:solidFill>
                <a:effectLst/>
                <a:uLnTx/>
                <a:uFillTx/>
                <a:latin typeface="Lato" panose="020F0502020204030203" pitchFamily="34" charset="77"/>
                <a:ea typeface="Noto Serif" panose="02020600060500020200" pitchFamily="18" charset="0"/>
                <a:cs typeface="Noto Serif" panose="02020600060500020200" pitchFamily="18" charset="0"/>
              </a:rPr>
              <a:t>Inadequate internal systems model</a:t>
            </a:r>
          </a:p>
        </p:txBody>
      </p:sp>
      <p:pic>
        <p:nvPicPr>
          <p:cNvPr id="13" name="Picture 12">
            <a:extLst>
              <a:ext uri="{FF2B5EF4-FFF2-40B4-BE49-F238E27FC236}">
                <a16:creationId xmlns:a16="http://schemas.microsoft.com/office/drawing/2014/main" id="{7C4BD86B-F418-660F-0358-6FFF14AFC519}"/>
              </a:ext>
            </a:extLst>
          </p:cNvPr>
          <p:cNvPicPr>
            <a:picLocks noChangeAspect="1"/>
          </p:cNvPicPr>
          <p:nvPr/>
        </p:nvPicPr>
        <p:blipFill>
          <a:blip r:embed="rId8"/>
          <a:stretch>
            <a:fillRect/>
          </a:stretch>
        </p:blipFill>
        <p:spPr>
          <a:xfrm>
            <a:off x="10158984" y="146957"/>
            <a:ext cx="1755648" cy="723301"/>
          </a:xfrm>
          <a:prstGeom prst="rect">
            <a:avLst/>
          </a:prstGeom>
        </p:spPr>
      </p:pic>
    </p:spTree>
    <p:extLst>
      <p:ext uri="{BB962C8B-B14F-4D97-AF65-F5344CB8AC3E}">
        <p14:creationId xmlns:p14="http://schemas.microsoft.com/office/powerpoint/2010/main" val="854116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75220-559C-A367-24FF-81584960CF2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F57C641-1435-CD00-E6BF-99527F9BA86A}"/>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877397-88A8-80A1-ABEB-CADDFDC26D64}"/>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13F348-C7CA-031C-4CBC-58612ADEFB76}"/>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F8F5F10-AD1C-252A-6F83-923217C4A330}"/>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6823A742-DED2-F717-CC8B-5557549EFD6A}"/>
              </a:ext>
            </a:extLst>
          </p:cNvPr>
          <p:cNvSpPr txBox="1"/>
          <p:nvPr/>
        </p:nvSpPr>
        <p:spPr>
          <a:xfrm>
            <a:off x="356616"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Safety Culture &amp; Safety Climate</a:t>
            </a:r>
          </a:p>
        </p:txBody>
      </p:sp>
      <p:sp>
        <p:nvSpPr>
          <p:cNvPr id="3" name="TextBox 2">
            <a:extLst>
              <a:ext uri="{FF2B5EF4-FFF2-40B4-BE49-F238E27FC236}">
                <a16:creationId xmlns:a16="http://schemas.microsoft.com/office/drawing/2014/main" id="{45BA511F-094B-9E3C-4771-E5A078DFA355}"/>
              </a:ext>
            </a:extLst>
          </p:cNvPr>
          <p:cNvSpPr txBox="1"/>
          <p:nvPr/>
        </p:nvSpPr>
        <p:spPr>
          <a:xfrm>
            <a:off x="357267" y="1645920"/>
            <a:ext cx="11129883" cy="830997"/>
          </a:xfrm>
          <a:prstGeom prst="rect">
            <a:avLst/>
          </a:prstGeom>
          <a:noFill/>
        </p:spPr>
        <p:txBody>
          <a:bodyPr wrap="square" rtlCol="0">
            <a:spAutoFit/>
          </a:bodyPr>
          <a:lstStyle/>
          <a:p>
            <a:pPr>
              <a:lnSpc>
                <a:spcPct val="100000"/>
              </a:lnSpc>
            </a:pPr>
            <a:r>
              <a:rPr lang="en-US" sz="2400" b="1">
                <a:latin typeface="Noto Serif" panose="02020600060500020200" pitchFamily="18" charset="0"/>
                <a:ea typeface="Noto Serif" panose="02020600060500020200" pitchFamily="18" charset="0"/>
                <a:cs typeface="Noto Serif" panose="02020600060500020200" pitchFamily="18" charset="0"/>
              </a:rPr>
              <a:t>Safety Culture</a:t>
            </a:r>
            <a:r>
              <a:rPr lang="en-US" sz="2400" b="1">
                <a:solidFill>
                  <a:srgbClr val="0000CC"/>
                </a:solidFill>
                <a:latin typeface="Noto Serif" panose="02020600060500020200" pitchFamily="18" charset="0"/>
                <a:ea typeface="Noto Serif" panose="02020600060500020200" pitchFamily="18" charset="0"/>
                <a:cs typeface="Noto Serif" panose="02020600060500020200" pitchFamily="18" charset="0"/>
              </a:rPr>
              <a:t>: </a:t>
            </a:r>
            <a:r>
              <a:rPr lang="en-US" sz="2400" b="1" i="1">
                <a:solidFill>
                  <a:srgbClr val="0057B8"/>
                </a:solidFill>
                <a:latin typeface="Noto Serif" panose="02020600060500020200" pitchFamily="18" charset="0"/>
                <a:ea typeface="Noto Serif" panose="02020600060500020200" pitchFamily="18" charset="0"/>
                <a:cs typeface="Noto Serif" panose="02020600060500020200" pitchFamily="18" charset="0"/>
              </a:rPr>
              <a:t>Underlying beliefs </a:t>
            </a:r>
            <a:r>
              <a:rPr lang="en-US" sz="2400">
                <a:solidFill>
                  <a:srgbClr val="000000"/>
                </a:solidFill>
                <a:latin typeface="Noto Serif" panose="02020600060500020200" pitchFamily="18" charset="0"/>
                <a:ea typeface="Noto Serif" panose="02020600060500020200" pitchFamily="18" charset="0"/>
                <a:cs typeface="Noto Serif" panose="02020600060500020200" pitchFamily="18" charset="0"/>
              </a:rPr>
              <a:t>and </a:t>
            </a:r>
            <a:r>
              <a:rPr lang="en-US" sz="2400" b="1" i="1">
                <a:solidFill>
                  <a:srgbClr val="0057B8"/>
                </a:solidFill>
                <a:latin typeface="Noto Serif" panose="02020600060500020200" pitchFamily="18" charset="0"/>
                <a:ea typeface="Noto Serif" panose="02020600060500020200" pitchFamily="18" charset="0"/>
                <a:cs typeface="Noto Serif" panose="02020600060500020200" pitchFamily="18" charset="0"/>
              </a:rPr>
              <a:t>core values </a:t>
            </a:r>
            <a:r>
              <a:rPr lang="en-US" sz="2400">
                <a:solidFill>
                  <a:srgbClr val="000000"/>
                </a:solidFill>
                <a:latin typeface="Noto Serif" panose="02020600060500020200" pitchFamily="18" charset="0"/>
                <a:ea typeface="Noto Serif" panose="02020600060500020200" pitchFamily="18" charset="0"/>
                <a:cs typeface="Noto Serif" panose="02020600060500020200" pitchFamily="18" charset="0"/>
              </a:rPr>
              <a:t>within an organization’s structures and control systems to produce </a:t>
            </a:r>
            <a:r>
              <a:rPr lang="en-US" sz="2400" b="1" i="1">
                <a:solidFill>
                  <a:srgbClr val="0057B8"/>
                </a:solidFill>
                <a:latin typeface="Noto Serif" panose="02020600060500020200" pitchFamily="18" charset="0"/>
                <a:ea typeface="Noto Serif" panose="02020600060500020200" pitchFamily="18" charset="0"/>
                <a:cs typeface="Noto Serif" panose="02020600060500020200" pitchFamily="18" charset="0"/>
              </a:rPr>
              <a:t>behavior norms.</a:t>
            </a:r>
            <a:endParaRPr lang="en-US" sz="2400" i="1">
              <a:solidFill>
                <a:srgbClr val="0057B8"/>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15" name="Rectangle 14">
            <a:extLst>
              <a:ext uri="{FF2B5EF4-FFF2-40B4-BE49-F238E27FC236}">
                <a16:creationId xmlns:a16="http://schemas.microsoft.com/office/drawing/2014/main" id="{08A83CA0-755B-5386-E7D3-16CA9BEC05AB}"/>
              </a:ext>
            </a:extLst>
          </p:cNvPr>
          <p:cNvSpPr/>
          <p:nvPr/>
        </p:nvSpPr>
        <p:spPr>
          <a:xfrm>
            <a:off x="823987" y="2606724"/>
            <a:ext cx="3979109" cy="1268858"/>
          </a:xfrm>
          <a:prstGeom prst="rect">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Noto Serif" panose="02020600060500020200" pitchFamily="18" charset="0"/>
                <a:ea typeface="Noto Serif" panose="02020600060500020200" pitchFamily="18" charset="0"/>
                <a:cs typeface="Noto Serif" panose="02020600060500020200" pitchFamily="18" charset="0"/>
              </a:rPr>
              <a:t>Underlying Beliefs</a:t>
            </a:r>
          </a:p>
          <a:p>
            <a:pPr algn="ctr"/>
            <a:r>
              <a:rPr lang="en-US" sz="2000" b="1">
                <a:solidFill>
                  <a:srgbClr val="FFC67E"/>
                </a:solidFill>
                <a:latin typeface="Noto Serif" panose="02020600060500020200" pitchFamily="18" charset="0"/>
                <a:ea typeface="Noto Serif" panose="02020600060500020200" pitchFamily="18" charset="0"/>
                <a:cs typeface="Noto Serif" panose="02020600060500020200" pitchFamily="18" charset="0"/>
              </a:rPr>
              <a:t>(How things work)</a:t>
            </a:r>
          </a:p>
        </p:txBody>
      </p:sp>
      <p:sp>
        <p:nvSpPr>
          <p:cNvPr id="16" name="Rectangle 15">
            <a:extLst>
              <a:ext uri="{FF2B5EF4-FFF2-40B4-BE49-F238E27FC236}">
                <a16:creationId xmlns:a16="http://schemas.microsoft.com/office/drawing/2014/main" id="{04211B7A-F523-129B-37F5-0F044BC0F881}"/>
              </a:ext>
            </a:extLst>
          </p:cNvPr>
          <p:cNvSpPr/>
          <p:nvPr/>
        </p:nvSpPr>
        <p:spPr>
          <a:xfrm>
            <a:off x="7388903" y="2606724"/>
            <a:ext cx="3979109" cy="1268858"/>
          </a:xfrm>
          <a:prstGeom prst="rect">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Noto Serif" panose="02020600060500020200" pitchFamily="18" charset="0"/>
                <a:ea typeface="Noto Serif" panose="02020600060500020200" pitchFamily="18" charset="0"/>
                <a:cs typeface="Noto Serif" panose="02020600060500020200" pitchFamily="18" charset="0"/>
              </a:rPr>
              <a:t>Core Values</a:t>
            </a:r>
          </a:p>
          <a:p>
            <a:pPr algn="ctr"/>
            <a:r>
              <a:rPr lang="en-US" sz="2000" b="1">
                <a:solidFill>
                  <a:srgbClr val="FFC67E"/>
                </a:solidFill>
                <a:latin typeface="Noto Serif" panose="02020600060500020200" pitchFamily="18" charset="0"/>
                <a:ea typeface="Noto Serif" panose="02020600060500020200" pitchFamily="18" charset="0"/>
                <a:cs typeface="Noto Serif" panose="02020600060500020200" pitchFamily="18" charset="0"/>
              </a:rPr>
              <a:t>(What’s important)</a:t>
            </a:r>
          </a:p>
        </p:txBody>
      </p:sp>
      <p:sp>
        <p:nvSpPr>
          <p:cNvPr id="17" name="Rectangle 16">
            <a:extLst>
              <a:ext uri="{FF2B5EF4-FFF2-40B4-BE49-F238E27FC236}">
                <a16:creationId xmlns:a16="http://schemas.microsoft.com/office/drawing/2014/main" id="{3D1B0617-B2EB-E711-4A7B-D70EC3E1373A}"/>
              </a:ext>
            </a:extLst>
          </p:cNvPr>
          <p:cNvSpPr/>
          <p:nvPr/>
        </p:nvSpPr>
        <p:spPr>
          <a:xfrm>
            <a:off x="4106444" y="4650628"/>
            <a:ext cx="3979109" cy="1268858"/>
          </a:xfrm>
          <a:prstGeom prst="rect">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Noto Serif" panose="02020600060500020200" pitchFamily="18" charset="0"/>
                <a:ea typeface="Noto Serif" panose="02020600060500020200" pitchFamily="18" charset="0"/>
                <a:cs typeface="Noto Serif" panose="02020600060500020200" pitchFamily="18" charset="0"/>
              </a:rPr>
              <a:t>Behavior Norms</a:t>
            </a:r>
          </a:p>
          <a:p>
            <a:pPr algn="ctr"/>
            <a:r>
              <a:rPr lang="en-US" sz="2000" b="1">
                <a:solidFill>
                  <a:srgbClr val="FFC67E"/>
                </a:solidFill>
                <a:latin typeface="Noto Serif" panose="02020600060500020200" pitchFamily="18" charset="0"/>
                <a:ea typeface="Noto Serif" panose="02020600060500020200" pitchFamily="18" charset="0"/>
                <a:cs typeface="Noto Serif" panose="02020600060500020200" pitchFamily="18" charset="0"/>
              </a:rPr>
              <a:t>(How we do things here)</a:t>
            </a:r>
          </a:p>
        </p:txBody>
      </p:sp>
      <p:pic>
        <p:nvPicPr>
          <p:cNvPr id="19" name="Graphic 18" descr="Add with solid fill">
            <a:extLst>
              <a:ext uri="{FF2B5EF4-FFF2-40B4-BE49-F238E27FC236}">
                <a16:creationId xmlns:a16="http://schemas.microsoft.com/office/drawing/2014/main" id="{F1BEA460-E755-69F6-22DB-A914348EB8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4049" y="2874380"/>
            <a:ext cx="723901" cy="723901"/>
          </a:xfrm>
          <a:prstGeom prst="rect">
            <a:avLst/>
          </a:prstGeom>
        </p:spPr>
      </p:pic>
      <p:pic>
        <p:nvPicPr>
          <p:cNvPr id="29" name="Graphic 28" descr="Arrow Right with solid fill">
            <a:extLst>
              <a:ext uri="{FF2B5EF4-FFF2-40B4-BE49-F238E27FC236}">
                <a16:creationId xmlns:a16="http://schemas.microsoft.com/office/drawing/2014/main" id="{4EF74995-8DA9-4B57-B991-9F3ACAF9EC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54062">
            <a:off x="4751785" y="3799967"/>
            <a:ext cx="914400" cy="914400"/>
          </a:xfrm>
          <a:prstGeom prst="rect">
            <a:avLst/>
          </a:prstGeom>
        </p:spPr>
      </p:pic>
      <p:pic>
        <p:nvPicPr>
          <p:cNvPr id="30" name="Graphic 29" descr="Arrow Right with solid fill">
            <a:extLst>
              <a:ext uri="{FF2B5EF4-FFF2-40B4-BE49-F238E27FC236}">
                <a16:creationId xmlns:a16="http://schemas.microsoft.com/office/drawing/2014/main" id="{8F6391BD-29D5-C809-B8D4-89F56DAFEB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020923">
            <a:off x="6525723" y="3811752"/>
            <a:ext cx="914400" cy="914400"/>
          </a:xfrm>
          <a:prstGeom prst="rect">
            <a:avLst/>
          </a:prstGeom>
        </p:spPr>
      </p:pic>
      <p:sp>
        <p:nvSpPr>
          <p:cNvPr id="31" name="TextBox 30">
            <a:extLst>
              <a:ext uri="{FF2B5EF4-FFF2-40B4-BE49-F238E27FC236}">
                <a16:creationId xmlns:a16="http://schemas.microsoft.com/office/drawing/2014/main" id="{509DFA92-2C8D-54EF-2FAE-3163245D2067}"/>
              </a:ext>
            </a:extLst>
          </p:cNvPr>
          <p:cNvSpPr txBox="1"/>
          <p:nvPr/>
        </p:nvSpPr>
        <p:spPr>
          <a:xfrm>
            <a:off x="1679342" y="6177500"/>
            <a:ext cx="883331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7B9"/>
                </a:solidFill>
                <a:effectLst/>
                <a:uLnTx/>
                <a:uFillTx/>
                <a:latin typeface="Noto Serif" panose="02020600060500020200" pitchFamily="18" charset="0"/>
                <a:ea typeface="Noto Serif" panose="02020600060500020200" pitchFamily="18" charset="0"/>
                <a:cs typeface="Noto Serif" panose="02020600060500020200" pitchFamily="18" charset="0"/>
              </a:rPr>
              <a:t>Safety Climate</a:t>
            </a:r>
            <a:r>
              <a:rPr kumimoji="0" lang="en-US" sz="2400" b="0" i="0" u="none" strike="noStrike" kern="1200" cap="none" spc="0" normalizeH="0" baseline="0" noProof="0">
                <a:ln>
                  <a:noFill/>
                </a:ln>
                <a:effectLst/>
                <a:uLnTx/>
                <a:uFillTx/>
                <a:latin typeface="Noto Serif" panose="02020600060500020200" pitchFamily="18" charset="0"/>
                <a:ea typeface="Noto Serif" panose="02020600060500020200" pitchFamily="18" charset="0"/>
                <a:cs typeface="Noto Serif" panose="02020600060500020200" pitchFamily="18" charset="0"/>
              </a:rPr>
              <a:t>: A measurable aspect of </a:t>
            </a:r>
            <a:r>
              <a:rPr kumimoji="0" lang="en-US" sz="2400" b="1" i="0" u="none" strike="noStrike" kern="1200" cap="none" spc="0" normalizeH="0" baseline="0" noProof="0">
                <a:ln>
                  <a:noFill/>
                </a:ln>
                <a:solidFill>
                  <a:srgbClr val="0057B8"/>
                </a:solidFill>
                <a:effectLst/>
                <a:uLnTx/>
                <a:uFillTx/>
                <a:latin typeface="Noto Serif" panose="02020600060500020200" pitchFamily="18" charset="0"/>
                <a:ea typeface="Noto Serif" panose="02020600060500020200" pitchFamily="18" charset="0"/>
                <a:cs typeface="Noto Serif" panose="02020600060500020200" pitchFamily="18" charset="0"/>
              </a:rPr>
              <a:t>Safety Culture</a:t>
            </a:r>
          </a:p>
        </p:txBody>
      </p:sp>
      <p:pic>
        <p:nvPicPr>
          <p:cNvPr id="32" name="Picture 31">
            <a:extLst>
              <a:ext uri="{FF2B5EF4-FFF2-40B4-BE49-F238E27FC236}">
                <a16:creationId xmlns:a16="http://schemas.microsoft.com/office/drawing/2014/main" id="{F721F75A-D94D-F93B-E9BA-2FB661D34159}"/>
              </a:ext>
            </a:extLst>
          </p:cNvPr>
          <p:cNvPicPr>
            <a:picLocks noChangeAspect="1"/>
          </p:cNvPicPr>
          <p:nvPr/>
        </p:nvPicPr>
        <p:blipFill>
          <a:blip r:embed="rId7"/>
          <a:stretch>
            <a:fillRect/>
          </a:stretch>
        </p:blipFill>
        <p:spPr>
          <a:xfrm>
            <a:off x="10158984" y="146957"/>
            <a:ext cx="1755648" cy="723301"/>
          </a:xfrm>
          <a:prstGeom prst="rect">
            <a:avLst/>
          </a:prstGeom>
        </p:spPr>
      </p:pic>
    </p:spTree>
    <p:extLst>
      <p:ext uri="{BB962C8B-B14F-4D97-AF65-F5344CB8AC3E}">
        <p14:creationId xmlns:p14="http://schemas.microsoft.com/office/powerpoint/2010/main" val="39420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7E39F-806E-2EB7-3E58-AC2628419A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1727CE-95EE-7BC5-5A53-7B745990D2DC}"/>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82F175-64C1-D7FA-CF44-25E7742E415C}"/>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793496-E0BC-6C09-7627-2D0BF2C60683}"/>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3AD404-32E7-06A8-B63C-D4E9A9402A2A}"/>
              </a:ext>
            </a:extLst>
          </p:cNvPr>
          <p:cNvPicPr>
            <a:picLocks noChangeAspect="1"/>
          </p:cNvPicPr>
          <p:nvPr/>
        </p:nvPicPr>
        <p:blipFill>
          <a:blip r:embed="rId2"/>
          <a:stretch>
            <a:fillRect/>
          </a:stretch>
        </p:blipFill>
        <p:spPr>
          <a:xfrm>
            <a:off x="10158984" y="146957"/>
            <a:ext cx="1755648" cy="723301"/>
          </a:xfrm>
          <a:prstGeom prst="rect">
            <a:avLst/>
          </a:prstGeom>
        </p:spPr>
      </p:pic>
      <p:pic>
        <p:nvPicPr>
          <p:cNvPr id="10" name="Picture 9">
            <a:extLst>
              <a:ext uri="{FF2B5EF4-FFF2-40B4-BE49-F238E27FC236}">
                <a16:creationId xmlns:a16="http://schemas.microsoft.com/office/drawing/2014/main" id="{DB7BD42C-AFFC-B0C9-6D62-8994DE5B4178}"/>
              </a:ext>
            </a:extLst>
          </p:cNvPr>
          <p:cNvPicPr>
            <a:picLocks noChangeAspect="1"/>
          </p:cNvPicPr>
          <p:nvPr/>
        </p:nvPicPr>
        <p:blipFill>
          <a:blip r:embed="rId3">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867BEC80-21A8-25F7-6A0D-504739C715A2}"/>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Definition of Safety Climate</a:t>
            </a:r>
          </a:p>
        </p:txBody>
      </p:sp>
      <p:sp>
        <p:nvSpPr>
          <p:cNvPr id="3" name="TextBox 2">
            <a:extLst>
              <a:ext uri="{FF2B5EF4-FFF2-40B4-BE49-F238E27FC236}">
                <a16:creationId xmlns:a16="http://schemas.microsoft.com/office/drawing/2014/main" id="{02ECBBC9-0626-26FF-1843-E42601FA0C59}"/>
              </a:ext>
            </a:extLst>
          </p:cNvPr>
          <p:cNvSpPr txBox="1"/>
          <p:nvPr/>
        </p:nvSpPr>
        <p:spPr>
          <a:xfrm>
            <a:off x="357268" y="2003411"/>
            <a:ext cx="5586332" cy="3231654"/>
          </a:xfrm>
          <a:prstGeom prst="rect">
            <a:avLst/>
          </a:prstGeom>
          <a:noFill/>
        </p:spPr>
        <p:txBody>
          <a:bodyPr wrap="square" rtlCol="0">
            <a:spAutoFit/>
          </a:bodyPr>
          <a:lstStyle/>
          <a:p>
            <a:pPr>
              <a:lnSpc>
                <a:spcPct val="100000"/>
              </a:lnSpc>
              <a:spcBef>
                <a:spcPts val="0"/>
              </a:spcBef>
              <a:spcAft>
                <a:spcPts val="1200"/>
              </a:spcAft>
            </a:pPr>
            <a:r>
              <a:rPr lang="en-US" sz="2400">
                <a:solidFill>
                  <a:srgbClr val="000000"/>
                </a:solidFill>
                <a:latin typeface="Noto Serif" panose="02020600060500020200" pitchFamily="18" charset="0"/>
                <a:ea typeface="Noto Serif" panose="02020600060500020200" pitchFamily="18" charset="0"/>
                <a:cs typeface="Noto Serif" panose="02020600060500020200" pitchFamily="18" charset="0"/>
              </a:rPr>
              <a:t>First introduced by Dov Zohar (1980)</a:t>
            </a:r>
          </a:p>
          <a:p>
            <a:pPr>
              <a:lnSpc>
                <a:spcPct val="100000"/>
              </a:lnSpc>
              <a:spcBef>
                <a:spcPts val="0"/>
              </a:spcBef>
              <a:spcAft>
                <a:spcPts val="1200"/>
              </a:spcAft>
            </a:pPr>
            <a:r>
              <a:rPr lang="en-US" sz="2600" b="1">
                <a:solidFill>
                  <a:srgbClr val="0057B8"/>
                </a:solidFill>
                <a:latin typeface="Noto Serif" panose="02020600060500020200" pitchFamily="18" charset="0"/>
                <a:ea typeface="Noto Serif" panose="02020600060500020200" pitchFamily="18" charset="0"/>
                <a:cs typeface="Noto Serif" panose="02020600060500020200" pitchFamily="18" charset="0"/>
              </a:rPr>
              <a:t>Safety Climate: </a:t>
            </a:r>
          </a:p>
          <a:p>
            <a:pPr marL="285750" indent="-285750">
              <a:lnSpc>
                <a:spcPct val="100000"/>
              </a:lnSpc>
              <a:spcBef>
                <a:spcPts val="0"/>
              </a:spcBef>
              <a:spcAft>
                <a:spcPts val="1200"/>
              </a:spcAft>
              <a:buFont typeface="Arial" panose="020B0604020202020204" pitchFamily="34" charset="0"/>
              <a:buChar char="•"/>
            </a:pPr>
            <a:r>
              <a:rPr lang="en-US" sz="2400">
                <a:solidFill>
                  <a:srgbClr val="000000"/>
                </a:solidFill>
                <a:latin typeface="Noto Serif" panose="02020600060500020200" pitchFamily="18" charset="0"/>
                <a:ea typeface="Noto Serif" panose="02020600060500020200" pitchFamily="18" charset="0"/>
                <a:cs typeface="Noto Serif" panose="02020600060500020200" pitchFamily="18" charset="0"/>
              </a:rPr>
              <a:t>Employees’ perceptions of their company’s safety policies, procedures, and practices</a:t>
            </a:r>
          </a:p>
          <a:p>
            <a:pPr marL="285750" indent="-285750">
              <a:lnSpc>
                <a:spcPct val="100000"/>
              </a:lnSpc>
              <a:spcBef>
                <a:spcPts val="0"/>
              </a:spcBef>
              <a:spcAft>
                <a:spcPts val="1200"/>
              </a:spcAft>
              <a:buFont typeface="Arial" panose="020B0604020202020204" pitchFamily="34" charset="0"/>
              <a:buChar char="•"/>
            </a:pPr>
            <a:r>
              <a:rPr lang="en-US" sz="2400">
                <a:solidFill>
                  <a:srgbClr val="000000"/>
                </a:solidFill>
                <a:latin typeface="Noto Serif" panose="02020600060500020200" pitchFamily="18" charset="0"/>
                <a:ea typeface="Noto Serif" panose="02020600060500020200" pitchFamily="18" charset="0"/>
                <a:cs typeface="Noto Serif" panose="02020600060500020200" pitchFamily="18" charset="0"/>
              </a:rPr>
              <a:t>Overall importance and “true” priority of safety at work</a:t>
            </a:r>
          </a:p>
        </p:txBody>
      </p:sp>
      <p:sp>
        <p:nvSpPr>
          <p:cNvPr id="8" name="TextBox 7">
            <a:extLst>
              <a:ext uri="{FF2B5EF4-FFF2-40B4-BE49-F238E27FC236}">
                <a16:creationId xmlns:a16="http://schemas.microsoft.com/office/drawing/2014/main" id="{BB76B8B2-3467-AF3C-E482-ACB072B95A8F}"/>
              </a:ext>
            </a:extLst>
          </p:cNvPr>
          <p:cNvSpPr txBox="1"/>
          <p:nvPr/>
        </p:nvSpPr>
        <p:spPr>
          <a:xfrm>
            <a:off x="6534152" y="2003411"/>
            <a:ext cx="5067298" cy="2277547"/>
          </a:xfrm>
          <a:prstGeom prst="rect">
            <a:avLst/>
          </a:prstGeom>
          <a:noFill/>
        </p:spPr>
        <p:txBody>
          <a:bodyPr wrap="square" rtlCol="0">
            <a:spAutoFit/>
          </a:bodyPr>
          <a:lstStyle/>
          <a:p>
            <a:pPr marL="0" indent="0" algn="ctr">
              <a:lnSpc>
                <a:spcPct val="100000"/>
              </a:lnSpc>
              <a:spcBef>
                <a:spcPts val="0"/>
              </a:spcBef>
              <a:spcAft>
                <a:spcPts val="1200"/>
              </a:spcAft>
              <a:buNone/>
            </a:pPr>
            <a:r>
              <a:rPr lang="en-US" sz="3000" b="1">
                <a:solidFill>
                  <a:srgbClr val="0057B8"/>
                </a:solidFill>
                <a:latin typeface="Noto Serif" panose="02020600060500020200" pitchFamily="18" charset="0"/>
                <a:ea typeface="Noto Serif" panose="02020600060500020200" pitchFamily="18" charset="0"/>
                <a:cs typeface="Noto Serif" panose="02020600060500020200" pitchFamily="18" charset="0"/>
              </a:rPr>
              <a:t>#1 Dimension: Managerial Commitment</a:t>
            </a:r>
          </a:p>
          <a:p>
            <a:pPr marL="0" indent="0" algn="ctr">
              <a:lnSpc>
                <a:spcPct val="100000"/>
              </a:lnSpc>
              <a:spcBef>
                <a:spcPts val="0"/>
              </a:spcBef>
              <a:spcAft>
                <a:spcPts val="1200"/>
              </a:spcAft>
              <a:buNone/>
            </a:pPr>
            <a:r>
              <a:rPr lang="en-US" sz="2400">
                <a:solidFill>
                  <a:srgbClr val="000000"/>
                </a:solidFill>
                <a:latin typeface="Noto Serif" panose="02020600060500020200" pitchFamily="18" charset="0"/>
                <a:ea typeface="Noto Serif" panose="02020600060500020200" pitchFamily="18" charset="0"/>
                <a:cs typeface="Noto Serif" panose="02020600060500020200" pitchFamily="18" charset="0"/>
              </a:rPr>
              <a:t>Prioritize safety over delivery &amp; other competing demands across a range of situations</a:t>
            </a:r>
          </a:p>
        </p:txBody>
      </p:sp>
      <p:pic>
        <p:nvPicPr>
          <p:cNvPr id="15" name="Graphic 14" descr="Construction worker female outline">
            <a:extLst>
              <a:ext uri="{FF2B5EF4-FFF2-40B4-BE49-F238E27FC236}">
                <a16:creationId xmlns:a16="http://schemas.microsoft.com/office/drawing/2014/main" id="{1255B3E0-8C74-03BD-2579-DA07EA1FC6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2706" y="4611339"/>
            <a:ext cx="1433513" cy="1433513"/>
          </a:xfrm>
          <a:prstGeom prst="rect">
            <a:avLst/>
          </a:prstGeom>
        </p:spPr>
      </p:pic>
      <p:pic>
        <p:nvPicPr>
          <p:cNvPr id="17" name="Graphic 16" descr="Construction worker male outline">
            <a:extLst>
              <a:ext uri="{FF2B5EF4-FFF2-40B4-BE49-F238E27FC236}">
                <a16:creationId xmlns:a16="http://schemas.microsoft.com/office/drawing/2014/main" id="{6E8464F7-00BA-EB12-F281-AC61DEC88B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6883" y="4611340"/>
            <a:ext cx="1433513" cy="1433513"/>
          </a:xfrm>
          <a:prstGeom prst="rect">
            <a:avLst/>
          </a:prstGeom>
        </p:spPr>
      </p:pic>
      <p:pic>
        <p:nvPicPr>
          <p:cNvPr id="18" name="Graphic 17" descr="Construction worker male outline">
            <a:extLst>
              <a:ext uri="{FF2B5EF4-FFF2-40B4-BE49-F238E27FC236}">
                <a16:creationId xmlns:a16="http://schemas.microsoft.com/office/drawing/2014/main" id="{6BC7404A-6E50-B381-3367-D506EC1DBC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00661" y="4611340"/>
            <a:ext cx="1433513" cy="1433513"/>
          </a:xfrm>
          <a:prstGeom prst="rect">
            <a:avLst/>
          </a:prstGeom>
        </p:spPr>
      </p:pic>
      <p:pic>
        <p:nvPicPr>
          <p:cNvPr id="19" name="Graphic 18" descr="Construction worker female outline">
            <a:extLst>
              <a:ext uri="{FF2B5EF4-FFF2-40B4-BE49-F238E27FC236}">
                <a16:creationId xmlns:a16="http://schemas.microsoft.com/office/drawing/2014/main" id="{C7CBA9F6-979B-481B-20B5-3AA9EC186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1060" y="4611341"/>
            <a:ext cx="1433513" cy="1433513"/>
          </a:xfrm>
          <a:prstGeom prst="rect">
            <a:avLst/>
          </a:prstGeom>
        </p:spPr>
      </p:pic>
    </p:spTree>
    <p:extLst>
      <p:ext uri="{BB962C8B-B14F-4D97-AF65-F5344CB8AC3E}">
        <p14:creationId xmlns:p14="http://schemas.microsoft.com/office/powerpoint/2010/main" val="3560512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C571F-47DE-332F-0029-313F7AE7321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1026588-2694-66FC-EF98-837C201E9771}"/>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5CF657F-9019-7507-51EE-480DF371DFFA}"/>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E37184-5378-198F-EA7E-81CEEC6730E4}"/>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E223D-7871-F923-9EAB-62DC863E8D3E}"/>
              </a:ext>
            </a:extLst>
          </p:cNvPr>
          <p:cNvPicPr>
            <a:picLocks noChangeAspect="1"/>
          </p:cNvPicPr>
          <p:nvPr/>
        </p:nvPicPr>
        <p:blipFill>
          <a:blip r:embed="rId2"/>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23E8D9CD-B9B5-4C3F-B977-0FA111EA0243}"/>
              </a:ext>
            </a:extLst>
          </p:cNvPr>
          <p:cNvPicPr>
            <a:picLocks noChangeAspect="1"/>
          </p:cNvPicPr>
          <p:nvPr/>
        </p:nvPicPr>
        <p:blipFill>
          <a:blip r:embed="rId3">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D3DCD209-1129-8480-E77A-72015B56D082}"/>
              </a:ext>
            </a:extLst>
          </p:cNvPr>
          <p:cNvSpPr txBox="1"/>
          <p:nvPr/>
        </p:nvSpPr>
        <p:spPr>
          <a:xfrm>
            <a:off x="357268" y="640080"/>
            <a:ext cx="9815432" cy="1077218"/>
          </a:xfrm>
          <a:prstGeom prst="rect">
            <a:avLst/>
          </a:prstGeom>
          <a:noFill/>
        </p:spPr>
        <p:txBody>
          <a:bodyPr wrap="square" rtlCol="0">
            <a:spAutoFit/>
          </a:bodyPr>
          <a:lstStyle/>
          <a:p>
            <a:r>
              <a:rPr lang="en-US" sz="3200" b="1">
                <a:solidFill>
                  <a:schemeClr val="bg1"/>
                </a:solidFill>
                <a:latin typeface="Lato Medium" panose="020F0502020204030203" pitchFamily="34" charset="0"/>
                <a:ea typeface="Lato Medium" panose="020F0502020204030203" pitchFamily="34" charset="0"/>
                <a:cs typeface="Lato Medium" panose="020F0502020204030203" pitchFamily="34" charset="0"/>
              </a:rPr>
              <a:t>Safety Climate is a Robust Predictor of Future Injury</a:t>
            </a:r>
          </a:p>
          <a:p>
            <a:endParaRPr lang="en-US" sz="3200" b="1">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grpSp>
        <p:nvGrpSpPr>
          <p:cNvPr id="9" name="Group 8">
            <a:extLst>
              <a:ext uri="{FF2B5EF4-FFF2-40B4-BE49-F238E27FC236}">
                <a16:creationId xmlns:a16="http://schemas.microsoft.com/office/drawing/2014/main" id="{3D04B843-323C-4A24-92F2-8160610905C8}"/>
              </a:ext>
            </a:extLst>
          </p:cNvPr>
          <p:cNvGrpSpPr/>
          <p:nvPr/>
        </p:nvGrpSpPr>
        <p:grpSpPr>
          <a:xfrm>
            <a:off x="1876181" y="2002536"/>
            <a:ext cx="8439638" cy="2891525"/>
            <a:chOff x="210193" y="2670563"/>
            <a:chExt cx="8439638" cy="2891525"/>
          </a:xfrm>
        </p:grpSpPr>
        <p:grpSp>
          <p:nvGrpSpPr>
            <p:cNvPr id="11" name="Group 10">
              <a:extLst>
                <a:ext uri="{FF2B5EF4-FFF2-40B4-BE49-F238E27FC236}">
                  <a16:creationId xmlns:a16="http://schemas.microsoft.com/office/drawing/2014/main" id="{ED019165-3C4A-65AF-0E96-BC947CCCD8BF}"/>
                </a:ext>
              </a:extLst>
            </p:cNvPr>
            <p:cNvGrpSpPr/>
            <p:nvPr/>
          </p:nvGrpSpPr>
          <p:grpSpPr>
            <a:xfrm>
              <a:off x="210193" y="2808889"/>
              <a:ext cx="8439638" cy="2753199"/>
              <a:chOff x="140964" y="2666115"/>
              <a:chExt cx="8481622" cy="1800218"/>
            </a:xfrm>
          </p:grpSpPr>
          <p:grpSp>
            <p:nvGrpSpPr>
              <p:cNvPr id="22" name="Group 21">
                <a:extLst>
                  <a:ext uri="{FF2B5EF4-FFF2-40B4-BE49-F238E27FC236}">
                    <a16:creationId xmlns:a16="http://schemas.microsoft.com/office/drawing/2014/main" id="{A1CBD0DE-C2B8-FE0D-215E-BAB4AD0D5522}"/>
                  </a:ext>
                </a:extLst>
              </p:cNvPr>
              <p:cNvGrpSpPr/>
              <p:nvPr/>
            </p:nvGrpSpPr>
            <p:grpSpPr>
              <a:xfrm>
                <a:off x="140964" y="2666115"/>
                <a:ext cx="8481622" cy="1800218"/>
                <a:chOff x="140964" y="2684591"/>
                <a:chExt cx="8481622" cy="1800218"/>
              </a:xfrm>
            </p:grpSpPr>
            <p:grpSp>
              <p:nvGrpSpPr>
                <p:cNvPr id="30" name="Group 29">
                  <a:extLst>
                    <a:ext uri="{FF2B5EF4-FFF2-40B4-BE49-F238E27FC236}">
                      <a16:creationId xmlns:a16="http://schemas.microsoft.com/office/drawing/2014/main" id="{F9C671F7-C441-DA7F-540D-785E65054202}"/>
                    </a:ext>
                  </a:extLst>
                </p:cNvPr>
                <p:cNvGrpSpPr/>
                <p:nvPr/>
              </p:nvGrpSpPr>
              <p:grpSpPr>
                <a:xfrm>
                  <a:off x="140964" y="2684591"/>
                  <a:ext cx="6332853" cy="1800218"/>
                  <a:chOff x="140964" y="2684591"/>
                  <a:chExt cx="6332853" cy="1800218"/>
                </a:xfrm>
              </p:grpSpPr>
              <p:sp>
                <p:nvSpPr>
                  <p:cNvPr id="32" name="TextBox 31">
                    <a:extLst>
                      <a:ext uri="{FF2B5EF4-FFF2-40B4-BE49-F238E27FC236}">
                        <a16:creationId xmlns:a16="http://schemas.microsoft.com/office/drawing/2014/main" id="{AEF621E5-C603-6554-A86E-4C4202C56259}"/>
                      </a:ext>
                    </a:extLst>
                  </p:cNvPr>
                  <p:cNvSpPr txBox="1"/>
                  <p:nvPr/>
                </p:nvSpPr>
                <p:spPr>
                  <a:xfrm>
                    <a:off x="140964" y="2684591"/>
                    <a:ext cx="1649936" cy="462861"/>
                  </a:xfrm>
                  <a:prstGeom prst="rect">
                    <a:avLst/>
                  </a:prstGeom>
                  <a:noFill/>
                  <a:ln w="57150">
                    <a:solidFill>
                      <a:srgbClr val="FF0000"/>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ato" panose="020F0502020204030203" pitchFamily="34" charset="0"/>
                        <a:ea typeface="Lato Regular" panose="020F0502020204030203" pitchFamily="34" charset="0"/>
                        <a:cs typeface="Lato Regular" panose="020F0502020204030203" pitchFamily="34" charset="0"/>
                      </a:rPr>
                      <a:t>Safety Climate</a:t>
                    </a:r>
                  </a:p>
                </p:txBody>
              </p:sp>
              <p:sp>
                <p:nvSpPr>
                  <p:cNvPr id="33" name="TextBox 32">
                    <a:extLst>
                      <a:ext uri="{FF2B5EF4-FFF2-40B4-BE49-F238E27FC236}">
                        <a16:creationId xmlns:a16="http://schemas.microsoft.com/office/drawing/2014/main" id="{DE4FB8E5-F2B8-E5E6-1419-EA4ED1FC2E27}"/>
                      </a:ext>
                    </a:extLst>
                  </p:cNvPr>
                  <p:cNvSpPr txBox="1"/>
                  <p:nvPr/>
                </p:nvSpPr>
                <p:spPr>
                  <a:xfrm>
                    <a:off x="2546829" y="4021948"/>
                    <a:ext cx="1649937" cy="462861"/>
                  </a:xfrm>
                  <a:prstGeom prst="rect">
                    <a:avLst/>
                  </a:prstGeom>
                  <a:noFill/>
                  <a:ln w="31750">
                    <a:solidFill>
                      <a:schemeClr val="tx1"/>
                    </a:solidFill>
                  </a:ln>
                </p:spPr>
                <p:txBody>
                  <a:bodyPr wrap="square" rtlCol="0" anchor="ctr">
                    <a:spAutoFit/>
                  </a:bodyPr>
                  <a:lstStyle>
                    <a:defPPr>
                      <a:defRPr lang="en-US"/>
                    </a:defPPr>
                    <a:lvl1pPr algn="ctr">
                      <a:lnSpc>
                        <a:spcPct val="150000"/>
                      </a:lnSpc>
                      <a:defRPr sz="1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ato" panose="020F0502020204030203" pitchFamily="34" charset="0"/>
                        <a:ea typeface="Lato Regular" panose="020F0502020204030203" pitchFamily="34" charset="0"/>
                        <a:cs typeface="Lato Regular" panose="020F0502020204030203" pitchFamily="34" charset="0"/>
                      </a:rPr>
                      <a:t>Safety Motivation</a:t>
                    </a:r>
                  </a:p>
                </p:txBody>
              </p:sp>
              <p:sp>
                <p:nvSpPr>
                  <p:cNvPr id="34" name="TextBox 33">
                    <a:extLst>
                      <a:ext uri="{FF2B5EF4-FFF2-40B4-BE49-F238E27FC236}">
                        <a16:creationId xmlns:a16="http://schemas.microsoft.com/office/drawing/2014/main" id="{4F65679C-293C-E7D0-4CC2-658F03DAA7CA}"/>
                      </a:ext>
                    </a:extLst>
                  </p:cNvPr>
                  <p:cNvSpPr txBox="1"/>
                  <p:nvPr/>
                </p:nvSpPr>
                <p:spPr>
                  <a:xfrm>
                    <a:off x="2529280" y="2686105"/>
                    <a:ext cx="1649936" cy="462861"/>
                  </a:xfrm>
                  <a:prstGeom prst="rect">
                    <a:avLst/>
                  </a:prstGeom>
                  <a:noFill/>
                  <a:ln w="31750">
                    <a:solidFill>
                      <a:schemeClr val="tx1"/>
                    </a:solidFill>
                  </a:ln>
                </p:spPr>
                <p:txBody>
                  <a:bodyPr wrap="square" rtlCol="0" anchor="ctr">
                    <a:spAutoFit/>
                  </a:bodyPr>
                  <a:lstStyle>
                    <a:defPPr>
                      <a:defRPr lang="en-US"/>
                    </a:defPPr>
                    <a:lvl1pPr algn="ctr">
                      <a:lnSpc>
                        <a:spcPct val="150000"/>
                      </a:lnSpc>
                      <a:defRPr sz="1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ato" panose="020F0502020204030203" pitchFamily="34" charset="0"/>
                        <a:ea typeface="Lato Regular" panose="020F0502020204030203" pitchFamily="34" charset="0"/>
                        <a:cs typeface="Lato Regular" panose="020F0502020204030203" pitchFamily="34" charset="0"/>
                      </a:rPr>
                      <a:t>Safety Knowledge</a:t>
                    </a:r>
                  </a:p>
                </p:txBody>
              </p:sp>
              <p:sp>
                <p:nvSpPr>
                  <p:cNvPr id="35" name="TextBox 34">
                    <a:extLst>
                      <a:ext uri="{FF2B5EF4-FFF2-40B4-BE49-F238E27FC236}">
                        <a16:creationId xmlns:a16="http://schemas.microsoft.com/office/drawing/2014/main" id="{A34A37CC-3F8D-4D2D-7491-D502827E5113}"/>
                      </a:ext>
                    </a:extLst>
                  </p:cNvPr>
                  <p:cNvSpPr txBox="1"/>
                  <p:nvPr/>
                </p:nvSpPr>
                <p:spPr>
                  <a:xfrm>
                    <a:off x="4683689" y="3312561"/>
                    <a:ext cx="1790128" cy="462861"/>
                  </a:xfrm>
                  <a:prstGeom prst="rect">
                    <a:avLst/>
                  </a:prstGeom>
                  <a:noFill/>
                  <a:ln w="31750">
                    <a:solidFill>
                      <a:schemeClr val="tx1"/>
                    </a:solidFill>
                  </a:ln>
                </p:spPr>
                <p:txBody>
                  <a:bodyPr wrap="square" rtlCol="0" anchor="ctr">
                    <a:spAutoFit/>
                  </a:bodyPr>
                  <a:lstStyle>
                    <a:defPPr>
                      <a:defRPr lang="en-US"/>
                    </a:defPPr>
                    <a:lvl1pPr algn="ctr">
                      <a:lnSpc>
                        <a:spcPct val="150000"/>
                      </a:lnSpc>
                      <a:defRPr sz="1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ato" panose="020F0502020204030203" pitchFamily="34" charset="0"/>
                        <a:ea typeface="Lato Regular" panose="020F0502020204030203" pitchFamily="34" charset="0"/>
                        <a:cs typeface="Lato Regular" panose="020F0502020204030203" pitchFamily="34" charset="0"/>
                      </a:rPr>
                      <a:t>Safety Performance</a:t>
                    </a:r>
                  </a:p>
                </p:txBody>
              </p:sp>
            </p:grpSp>
            <p:sp>
              <p:nvSpPr>
                <p:cNvPr id="31" name="TextBox 30">
                  <a:extLst>
                    <a:ext uri="{FF2B5EF4-FFF2-40B4-BE49-F238E27FC236}">
                      <a16:creationId xmlns:a16="http://schemas.microsoft.com/office/drawing/2014/main" id="{5D1AAC55-7D31-2F38-7E1C-459B87E2006D}"/>
                    </a:ext>
                  </a:extLst>
                </p:cNvPr>
                <p:cNvSpPr txBox="1"/>
                <p:nvPr/>
              </p:nvSpPr>
              <p:spPr>
                <a:xfrm>
                  <a:off x="6894191" y="3312559"/>
                  <a:ext cx="1728395" cy="462861"/>
                </a:xfrm>
                <a:prstGeom prst="rect">
                  <a:avLst/>
                </a:prstGeom>
                <a:noFill/>
                <a:ln w="57150">
                  <a:solidFill>
                    <a:srgbClr val="FF0000"/>
                  </a:solidFill>
                </a:ln>
              </p:spPr>
              <p:txBody>
                <a:bodyPr wrap="square" rtlCol="0" anchor="ctr">
                  <a:spAutoFit/>
                </a:bodyPr>
                <a:lstStyle>
                  <a:defPPr>
                    <a:defRPr lang="en-US"/>
                  </a:defPPr>
                  <a:lvl1pPr algn="ctr">
                    <a:lnSpc>
                      <a:spcPct val="150000"/>
                    </a:lnSpc>
                    <a:defRPr sz="1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ato" panose="020F0502020204030203" pitchFamily="34" charset="0"/>
                      <a:ea typeface="Lato Regular" panose="020F0502020204030203" pitchFamily="34" charset="0"/>
                      <a:cs typeface="Lato Regular" panose="020F0502020204030203" pitchFamily="34" charset="0"/>
                    </a:rPr>
                    <a:t>Accidents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Lato" panose="020F0502020204030203" pitchFamily="34" charset="0"/>
                      <a:ea typeface="Lato Regular" panose="020F0502020204030203" pitchFamily="34" charset="0"/>
                      <a:cs typeface="Lato Regular" panose="020F0502020204030203" pitchFamily="34" charset="0"/>
                    </a:rPr>
                    <a:t>&amp; Injuries</a:t>
                  </a:r>
                </a:p>
              </p:txBody>
            </p:sp>
          </p:grpSp>
          <p:grpSp>
            <p:nvGrpSpPr>
              <p:cNvPr id="23" name="Group 22">
                <a:extLst>
                  <a:ext uri="{FF2B5EF4-FFF2-40B4-BE49-F238E27FC236}">
                    <a16:creationId xmlns:a16="http://schemas.microsoft.com/office/drawing/2014/main" id="{1DBC8C4E-0068-57CE-627A-266BCF6988DD}"/>
                  </a:ext>
                </a:extLst>
              </p:cNvPr>
              <p:cNvGrpSpPr/>
              <p:nvPr/>
            </p:nvGrpSpPr>
            <p:grpSpPr>
              <a:xfrm>
                <a:off x="1790900" y="2897546"/>
                <a:ext cx="5120917" cy="1337357"/>
                <a:chOff x="1790900" y="2897546"/>
                <a:chExt cx="5120917" cy="1337357"/>
              </a:xfrm>
            </p:grpSpPr>
            <p:cxnSp>
              <p:nvCxnSpPr>
                <p:cNvPr id="24" name="Straight Arrow Connector 23">
                  <a:extLst>
                    <a:ext uri="{FF2B5EF4-FFF2-40B4-BE49-F238E27FC236}">
                      <a16:creationId xmlns:a16="http://schemas.microsoft.com/office/drawing/2014/main" id="{7E216C85-2054-651C-3B20-A9478FF63E08}"/>
                    </a:ext>
                  </a:extLst>
                </p:cNvPr>
                <p:cNvCxnSpPr>
                  <a:cxnSpLocks/>
                  <a:stCxn id="32" idx="3"/>
                  <a:endCxn id="34" idx="1"/>
                </p:cNvCxnSpPr>
                <p:nvPr/>
              </p:nvCxnSpPr>
              <p:spPr>
                <a:xfrm>
                  <a:off x="1790900" y="2897546"/>
                  <a:ext cx="738380" cy="1514"/>
                </a:xfrm>
                <a:prstGeom prst="straightConnector1">
                  <a:avLst/>
                </a:prstGeom>
                <a:ln w="31750">
                  <a:headEnd w="lg" len="med"/>
                  <a:tailEnd type="triangl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7B79508B-8F6F-47F7-7F58-604966285695}"/>
                    </a:ext>
                  </a:extLst>
                </p:cNvPr>
                <p:cNvCxnSpPr>
                  <a:cxnSpLocks/>
                  <a:stCxn id="32" idx="3"/>
                  <a:endCxn id="33" idx="1"/>
                </p:cNvCxnSpPr>
                <p:nvPr/>
              </p:nvCxnSpPr>
              <p:spPr>
                <a:xfrm>
                  <a:off x="1790900" y="2897546"/>
                  <a:ext cx="755929" cy="1337357"/>
                </a:xfrm>
                <a:prstGeom prst="straightConnector1">
                  <a:avLst/>
                </a:prstGeom>
                <a:ln w="31750">
                  <a:headEnd w="lg" len="med"/>
                  <a:tailEnd type="triangl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6E52C0E9-0570-41C8-1CDD-888178685D64}"/>
                    </a:ext>
                  </a:extLst>
                </p:cNvPr>
                <p:cNvCxnSpPr>
                  <a:stCxn id="33" idx="0"/>
                  <a:endCxn id="34" idx="2"/>
                </p:cNvCxnSpPr>
                <p:nvPr/>
              </p:nvCxnSpPr>
              <p:spPr>
                <a:xfrm flipH="1" flipV="1">
                  <a:off x="3354249" y="3130490"/>
                  <a:ext cx="17549" cy="872982"/>
                </a:xfrm>
                <a:prstGeom prst="straightConnector1">
                  <a:avLst/>
                </a:prstGeom>
                <a:ln w="31750">
                  <a:headEnd w="lg" len="med"/>
                  <a:tailEnd type="triangl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D4B42603-DB5B-5B04-48C4-110966B4345A}"/>
                    </a:ext>
                  </a:extLst>
                </p:cNvPr>
                <p:cNvCxnSpPr>
                  <a:cxnSpLocks/>
                  <a:stCxn id="34" idx="3"/>
                  <a:endCxn id="35" idx="1"/>
                </p:cNvCxnSpPr>
                <p:nvPr/>
              </p:nvCxnSpPr>
              <p:spPr>
                <a:xfrm>
                  <a:off x="4179216" y="2899059"/>
                  <a:ext cx="504472" cy="626456"/>
                </a:xfrm>
                <a:prstGeom prst="straightConnector1">
                  <a:avLst/>
                </a:prstGeom>
                <a:ln w="31750">
                  <a:headEnd w="lg" len="med"/>
                  <a:tailEnd type="triangl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658CD63D-B647-5C02-50A4-67D00E9DD628}"/>
                    </a:ext>
                  </a:extLst>
                </p:cNvPr>
                <p:cNvCxnSpPr>
                  <a:cxnSpLocks/>
                  <a:stCxn id="33" idx="3"/>
                  <a:endCxn id="35" idx="1"/>
                </p:cNvCxnSpPr>
                <p:nvPr/>
              </p:nvCxnSpPr>
              <p:spPr>
                <a:xfrm flipV="1">
                  <a:off x="4196766" y="3525515"/>
                  <a:ext cx="486922" cy="709387"/>
                </a:xfrm>
                <a:prstGeom prst="straightConnector1">
                  <a:avLst/>
                </a:prstGeom>
                <a:ln w="31750">
                  <a:headEnd w="lg" len="med"/>
                  <a:tailEnd type="triangle" w="med" len="med"/>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DB569F1C-E3B3-77FD-C4D5-F3235F1D9A9B}"/>
                    </a:ext>
                  </a:extLst>
                </p:cNvPr>
                <p:cNvCxnSpPr>
                  <a:cxnSpLocks/>
                </p:cNvCxnSpPr>
                <p:nvPr/>
              </p:nvCxnSpPr>
              <p:spPr>
                <a:xfrm>
                  <a:off x="6480140" y="3525516"/>
                  <a:ext cx="431677" cy="1"/>
                </a:xfrm>
                <a:prstGeom prst="straightConnector1">
                  <a:avLst/>
                </a:prstGeom>
                <a:ln w="31750">
                  <a:headEnd w="lg" len="med"/>
                  <a:tailEnd type="triangle" w="med" len="med"/>
                </a:ln>
              </p:spPr>
              <p:style>
                <a:lnRef idx="2">
                  <a:schemeClr val="dk1"/>
                </a:lnRef>
                <a:fillRef idx="0">
                  <a:schemeClr val="dk1"/>
                </a:fillRef>
                <a:effectRef idx="1">
                  <a:schemeClr val="dk1"/>
                </a:effectRef>
                <a:fontRef idx="minor">
                  <a:schemeClr val="tx1"/>
                </a:fontRef>
              </p:style>
            </p:cxnSp>
          </p:grpSp>
        </p:grpSp>
        <p:sp>
          <p:nvSpPr>
            <p:cNvPr id="12" name="TextBox 11">
              <a:extLst>
                <a:ext uri="{FF2B5EF4-FFF2-40B4-BE49-F238E27FC236}">
                  <a16:creationId xmlns:a16="http://schemas.microsoft.com/office/drawing/2014/main" id="{6F083262-FC72-248F-43F5-53108E52A243}"/>
                </a:ext>
              </a:extLst>
            </p:cNvPr>
            <p:cNvSpPr txBox="1"/>
            <p:nvPr/>
          </p:nvSpPr>
          <p:spPr>
            <a:xfrm>
              <a:off x="3437432" y="3974608"/>
              <a:ext cx="3888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85E60"/>
                  </a:solidFill>
                  <a:effectLst/>
                  <a:uLnTx/>
                  <a:uFillTx/>
                  <a:latin typeface="Lato" panose="020F0502020204030203" pitchFamily="34" charset="0"/>
                  <a:ea typeface="+mn-ea"/>
                  <a:cs typeface="+mn-cs"/>
                </a:rPr>
                <a:t>+</a:t>
              </a:r>
            </a:p>
          </p:txBody>
        </p:sp>
        <p:sp>
          <p:nvSpPr>
            <p:cNvPr id="13" name="TextBox 12">
              <a:extLst>
                <a:ext uri="{FF2B5EF4-FFF2-40B4-BE49-F238E27FC236}">
                  <a16:creationId xmlns:a16="http://schemas.microsoft.com/office/drawing/2014/main" id="{CD292ABD-C174-C15A-A3A5-FF7E0E826571}"/>
                </a:ext>
              </a:extLst>
            </p:cNvPr>
            <p:cNvSpPr txBox="1"/>
            <p:nvPr/>
          </p:nvSpPr>
          <p:spPr>
            <a:xfrm>
              <a:off x="1816255" y="3893102"/>
              <a:ext cx="3888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85E60"/>
                  </a:solidFill>
                  <a:effectLst/>
                  <a:uLnTx/>
                  <a:uFillTx/>
                  <a:latin typeface="Lato" panose="020F0502020204030203" pitchFamily="34" charset="0"/>
                  <a:ea typeface="+mn-ea"/>
                  <a:cs typeface="+mn-cs"/>
                </a:rPr>
                <a:t>+</a:t>
              </a:r>
            </a:p>
          </p:txBody>
        </p:sp>
        <p:sp>
          <p:nvSpPr>
            <p:cNvPr id="14" name="TextBox 13">
              <a:extLst>
                <a:ext uri="{FF2B5EF4-FFF2-40B4-BE49-F238E27FC236}">
                  <a16:creationId xmlns:a16="http://schemas.microsoft.com/office/drawing/2014/main" id="{0B34F540-E3FA-2A5C-6287-66F7D6C649A7}"/>
                </a:ext>
              </a:extLst>
            </p:cNvPr>
            <p:cNvSpPr txBox="1"/>
            <p:nvPr/>
          </p:nvSpPr>
          <p:spPr>
            <a:xfrm>
              <a:off x="4372734" y="3141531"/>
              <a:ext cx="37192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85E60"/>
                  </a:solidFill>
                  <a:effectLst/>
                  <a:uLnTx/>
                  <a:uFillTx/>
                  <a:latin typeface="Lato" panose="020F0502020204030203" pitchFamily="34" charset="0"/>
                  <a:ea typeface="+mn-ea"/>
                  <a:cs typeface="+mn-cs"/>
                </a:rPr>
                <a:t>+</a:t>
              </a:r>
            </a:p>
          </p:txBody>
        </p:sp>
        <p:sp>
          <p:nvSpPr>
            <p:cNvPr id="16" name="TextBox 15">
              <a:extLst>
                <a:ext uri="{FF2B5EF4-FFF2-40B4-BE49-F238E27FC236}">
                  <a16:creationId xmlns:a16="http://schemas.microsoft.com/office/drawing/2014/main" id="{177428BC-FF8A-8D65-10D2-5F723DC51F8B}"/>
                </a:ext>
              </a:extLst>
            </p:cNvPr>
            <p:cNvSpPr txBox="1"/>
            <p:nvPr/>
          </p:nvSpPr>
          <p:spPr>
            <a:xfrm>
              <a:off x="4387005" y="4629614"/>
              <a:ext cx="3888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85E60"/>
                  </a:solidFill>
                  <a:effectLst/>
                  <a:uLnTx/>
                  <a:uFillTx/>
                  <a:latin typeface="Lato" panose="020F0502020204030203" pitchFamily="34" charset="0"/>
                  <a:ea typeface="+mn-ea"/>
                  <a:cs typeface="+mn-cs"/>
                </a:rPr>
                <a:t>+</a:t>
              </a:r>
            </a:p>
          </p:txBody>
        </p:sp>
        <p:sp>
          <p:nvSpPr>
            <p:cNvPr id="20" name="TextBox 19">
              <a:extLst>
                <a:ext uri="{FF2B5EF4-FFF2-40B4-BE49-F238E27FC236}">
                  <a16:creationId xmlns:a16="http://schemas.microsoft.com/office/drawing/2014/main" id="{A2EF85AD-E0F9-7D6D-AB00-BFB21F59CA3D}"/>
                </a:ext>
              </a:extLst>
            </p:cNvPr>
            <p:cNvSpPr txBox="1"/>
            <p:nvPr/>
          </p:nvSpPr>
          <p:spPr>
            <a:xfrm>
              <a:off x="2035143" y="2670563"/>
              <a:ext cx="3888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85E60"/>
                  </a:solidFill>
                  <a:effectLst/>
                  <a:uLnTx/>
                  <a:uFillTx/>
                  <a:latin typeface="Lato" panose="020F0502020204030203" pitchFamily="34" charset="0"/>
                  <a:ea typeface="+mn-ea"/>
                  <a:cs typeface="+mn-cs"/>
                </a:rPr>
                <a:t>+</a:t>
              </a:r>
            </a:p>
          </p:txBody>
        </p:sp>
        <p:sp>
          <p:nvSpPr>
            <p:cNvPr id="21" name="TextBox 20">
              <a:extLst>
                <a:ext uri="{FF2B5EF4-FFF2-40B4-BE49-F238E27FC236}">
                  <a16:creationId xmlns:a16="http://schemas.microsoft.com/office/drawing/2014/main" id="{A52BC8CE-90DF-D49E-21B3-B9512D7450C2}"/>
                </a:ext>
              </a:extLst>
            </p:cNvPr>
            <p:cNvSpPr txBox="1"/>
            <p:nvPr/>
          </p:nvSpPr>
          <p:spPr>
            <a:xfrm>
              <a:off x="6568847" y="3383112"/>
              <a:ext cx="3888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85E60"/>
                  </a:solidFill>
                  <a:effectLst/>
                  <a:uLnTx/>
                  <a:uFillTx/>
                  <a:latin typeface="Lato" panose="020F0502020204030203" pitchFamily="34" charset="0"/>
                  <a:ea typeface="+mn-ea"/>
                  <a:cs typeface="+mn-cs"/>
                </a:rPr>
                <a:t>_</a:t>
              </a:r>
            </a:p>
          </p:txBody>
        </p:sp>
      </p:grpSp>
      <p:sp>
        <p:nvSpPr>
          <p:cNvPr id="36" name="Title 1">
            <a:extLst>
              <a:ext uri="{FF2B5EF4-FFF2-40B4-BE49-F238E27FC236}">
                <a16:creationId xmlns:a16="http://schemas.microsoft.com/office/drawing/2014/main" id="{58AB9394-BAC1-15F5-4C5B-A131F3EBBDD9}"/>
              </a:ext>
            </a:extLst>
          </p:cNvPr>
          <p:cNvSpPr txBox="1">
            <a:spLocks/>
          </p:cNvSpPr>
          <p:nvPr/>
        </p:nvSpPr>
        <p:spPr>
          <a:xfrm>
            <a:off x="1278109" y="5585594"/>
            <a:ext cx="9267596" cy="863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latin typeface="Lato" panose="020F0502020204030203" pitchFamily="34" charset="0"/>
                <a:cs typeface="Calibri"/>
              </a:rPr>
              <a:t>Combined Results of 90 Studies</a:t>
            </a:r>
          </a:p>
          <a:p>
            <a:pPr algn="ct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Meta-Analysis by Christian et al. (2009)</a:t>
            </a:r>
          </a:p>
        </p:txBody>
      </p:sp>
    </p:spTree>
    <p:extLst>
      <p:ext uri="{BB962C8B-B14F-4D97-AF65-F5344CB8AC3E}">
        <p14:creationId xmlns:p14="http://schemas.microsoft.com/office/powerpoint/2010/main" val="825085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4F545-76BE-24D2-F5AA-FF116E551D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6387C3-1262-0BA2-A48A-DED8F531363A}"/>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7D3BE82-CAE1-3993-05ED-3E38641FC3A8}"/>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266FED-98B8-83CC-1527-573C0D6DC6FB}"/>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1720A8D-1B47-D73C-E878-3D555FAE5E84}"/>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E045EFFF-E461-F43C-947F-FDB925B85146}"/>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1316B088-3A9E-1CDB-2EC4-3B5274189573}"/>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Research-to-Reality</a:t>
            </a:r>
          </a:p>
        </p:txBody>
      </p:sp>
      <p:sp>
        <p:nvSpPr>
          <p:cNvPr id="9" name="Text Placeholder 2">
            <a:extLst>
              <a:ext uri="{FF2B5EF4-FFF2-40B4-BE49-F238E27FC236}">
                <a16:creationId xmlns:a16="http://schemas.microsoft.com/office/drawing/2014/main" id="{1AEEBC1A-02AD-CDE4-DD2B-2D49D58D645D}"/>
              </a:ext>
            </a:extLst>
          </p:cNvPr>
          <p:cNvSpPr txBox="1">
            <a:spLocks/>
          </p:cNvSpPr>
          <p:nvPr/>
        </p:nvSpPr>
        <p:spPr>
          <a:xfrm>
            <a:off x="356615" y="2002536"/>
            <a:ext cx="7504675" cy="4197091"/>
          </a:xfrm>
          <a:prstGeom prst="rect">
            <a:avLst/>
          </a:prstGeom>
        </p:spPr>
        <p:txBody>
          <a:bodyPr vert="horz" lIns="91440" tIns="45720" rIns="91440" bIns="45720" rtlCol="0" anchor="ctr">
            <a:normAutofit fontScale="62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5400" b="1">
                <a:solidFill>
                  <a:schemeClr val="tx1"/>
                </a:solidFill>
                <a:latin typeface="Noto Serif" panose="02020600060500020200" pitchFamily="18" charset="0"/>
                <a:ea typeface="Noto Serif" panose="02020600060500020200" pitchFamily="18" charset="0"/>
                <a:cs typeface="Noto Serif" panose="02020600060500020200" pitchFamily="18" charset="0"/>
              </a:rPr>
              <a:t>Our Safety Climate surveys have been distributed to </a:t>
            </a:r>
            <a:r>
              <a:rPr lang="en-US" sz="5400" b="1">
                <a:solidFill>
                  <a:srgbClr val="0057B8"/>
                </a:solidFill>
                <a:latin typeface="Noto Serif" panose="02020600060500020200" pitchFamily="18" charset="0"/>
                <a:ea typeface="Noto Serif" panose="02020600060500020200" pitchFamily="18" charset="0"/>
                <a:cs typeface="Noto Serif" panose="02020600060500020200" pitchFamily="18" charset="0"/>
              </a:rPr>
              <a:t>50+</a:t>
            </a:r>
            <a:r>
              <a:rPr lang="en-US" sz="5400" b="1">
                <a:solidFill>
                  <a:schemeClr val="tx1"/>
                </a:solidFill>
                <a:latin typeface="Noto Serif" panose="02020600060500020200" pitchFamily="18" charset="0"/>
                <a:ea typeface="Noto Serif" panose="02020600060500020200" pitchFamily="18" charset="0"/>
                <a:cs typeface="Noto Serif" panose="02020600060500020200" pitchFamily="18" charset="0"/>
              </a:rPr>
              <a:t> companies, reaching over </a:t>
            </a:r>
            <a:r>
              <a:rPr lang="en-US" sz="5400" b="1">
                <a:solidFill>
                  <a:srgbClr val="0057B8"/>
                </a:solidFill>
                <a:latin typeface="Noto Serif" panose="02020600060500020200" pitchFamily="18" charset="0"/>
                <a:ea typeface="Noto Serif" panose="02020600060500020200" pitchFamily="18" charset="0"/>
                <a:cs typeface="Noto Serif" panose="02020600060500020200" pitchFamily="18" charset="0"/>
              </a:rPr>
              <a:t>30,000+ </a:t>
            </a:r>
            <a:r>
              <a:rPr lang="en-US" sz="5400" b="1">
                <a:solidFill>
                  <a:schemeClr val="tx1"/>
                </a:solidFill>
                <a:latin typeface="Noto Serif" panose="02020600060500020200" pitchFamily="18" charset="0"/>
                <a:ea typeface="Noto Serif" panose="02020600060500020200" pitchFamily="18" charset="0"/>
                <a:cs typeface="Noto Serif" panose="02020600060500020200" pitchFamily="18" charset="0"/>
              </a:rPr>
              <a:t>participants within Liberty Mutual’s policy holders alone.</a:t>
            </a:r>
          </a:p>
          <a:p>
            <a:pPr>
              <a:lnSpc>
                <a:spcPct val="120000"/>
              </a:lnSpc>
            </a:pPr>
            <a:endParaRPr lang="en-US" sz="5100" b="1">
              <a:solidFill>
                <a:srgbClr val="0057B8"/>
              </a:solidFill>
              <a:latin typeface="Lato" panose="020F0502020204030203" pitchFamily="34" charset="0"/>
              <a:ea typeface="Lato" panose="020F0502020204030203" pitchFamily="34" charset="0"/>
              <a:cs typeface="Lato" panose="020F0502020204030203" pitchFamily="34" charset="0"/>
            </a:endParaRPr>
          </a:p>
          <a:p>
            <a:pPr>
              <a:lnSpc>
                <a:spcPct val="120000"/>
              </a:lnSpc>
            </a:pPr>
            <a:r>
              <a:rPr lang="en-US" sz="3200" b="1">
                <a:solidFill>
                  <a:srgbClr val="0057B8"/>
                </a:solidFill>
                <a:latin typeface="Lato" panose="020F0502020204030203" pitchFamily="34" charset="0"/>
                <a:ea typeface="Lato" panose="020F0502020204030203" pitchFamily="34" charset="0"/>
                <a:cs typeface="Lato" panose="020F0502020204030203" pitchFamily="34" charset="0"/>
              </a:rPr>
              <a:t>	</a:t>
            </a:r>
            <a:endParaRPr lang="en-US" sz="2100" b="1">
              <a:solidFill>
                <a:srgbClr val="0057B8"/>
              </a:solidFill>
              <a:cs typeface="Calibri" panose="020F0502020204030204" pitchFamily="34" charset="0"/>
            </a:endParaRPr>
          </a:p>
        </p:txBody>
      </p:sp>
      <p:pic>
        <p:nvPicPr>
          <p:cNvPr id="3" name="Picture 2">
            <a:extLst>
              <a:ext uri="{FF2B5EF4-FFF2-40B4-BE49-F238E27FC236}">
                <a16:creationId xmlns:a16="http://schemas.microsoft.com/office/drawing/2014/main" id="{03B17ADE-78CB-D374-3350-873EE64D02E6}"/>
              </a:ext>
            </a:extLst>
          </p:cNvPr>
          <p:cNvPicPr>
            <a:picLocks noChangeAspect="1"/>
          </p:cNvPicPr>
          <p:nvPr/>
        </p:nvPicPr>
        <p:blipFill>
          <a:blip r:embed="rId5"/>
          <a:stretch>
            <a:fillRect/>
          </a:stretch>
        </p:blipFill>
        <p:spPr>
          <a:xfrm>
            <a:off x="8672297" y="1455732"/>
            <a:ext cx="2368182" cy="5122382"/>
          </a:xfrm>
          <a:prstGeom prst="rect">
            <a:avLst/>
          </a:prstGeom>
          <a:solidFill>
            <a:srgbClr val="FFFFFF">
              <a:shade val="85000"/>
            </a:srgbClr>
          </a:solidFill>
          <a:ln w="88900" cap="sq">
            <a:solidFill>
              <a:srgbClr val="54585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1103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FA4A2-C4C3-4CB1-3410-85E5B82A1A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3101E4B-0E98-8FD8-E5FF-0E2A80FE3F90}"/>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8264639-FA6C-5310-A8B3-3E4EF0387C00}"/>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71E568-994D-60C0-6692-F5FB4EAF08B5}"/>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8D21D7-B803-47B9-F7FF-F06B4E1C1C43}"/>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3D35EABB-6E08-21F1-2C6E-C02BDAA90D70}"/>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F2864B26-5851-BDAE-18BA-954159D8C8A5}"/>
              </a:ext>
            </a:extLst>
          </p:cNvPr>
          <p:cNvSpPr txBox="1"/>
          <p:nvPr/>
        </p:nvSpPr>
        <p:spPr>
          <a:xfrm>
            <a:off x="357268" y="640080"/>
            <a:ext cx="9815432" cy="546303"/>
          </a:xfrm>
          <a:prstGeom prst="rect">
            <a:avLst/>
          </a:prstGeom>
          <a:noFill/>
        </p:spPr>
        <p:txBody>
          <a:bodyPr wrap="square" rtlCol="0">
            <a:spAutoFit/>
          </a:bodyPr>
          <a:lstStyle/>
          <a:p>
            <a:r>
              <a:rPr lang="en-US" sz="2950" b="1">
                <a:solidFill>
                  <a:schemeClr val="bg1"/>
                </a:solidFill>
                <a:latin typeface="Lato Medium" panose="020F0502020204030203" pitchFamily="34" charset="0"/>
                <a:ea typeface="Lato Medium" panose="020F0502020204030203" pitchFamily="34" charset="0"/>
                <a:cs typeface="Lato Medium" panose="020F0502020204030203" pitchFamily="34" charset="0"/>
              </a:rPr>
              <a:t>Employees’ vs. Supervisors’ Perceptions of Safety Climate</a:t>
            </a:r>
          </a:p>
        </p:txBody>
      </p:sp>
      <p:grpSp>
        <p:nvGrpSpPr>
          <p:cNvPr id="3" name="Group 2">
            <a:extLst>
              <a:ext uri="{FF2B5EF4-FFF2-40B4-BE49-F238E27FC236}">
                <a16:creationId xmlns:a16="http://schemas.microsoft.com/office/drawing/2014/main" id="{C4B6D4FC-75A2-7D17-2492-2971EFBB6224}"/>
              </a:ext>
            </a:extLst>
          </p:cNvPr>
          <p:cNvGrpSpPr/>
          <p:nvPr/>
        </p:nvGrpSpPr>
        <p:grpSpPr>
          <a:xfrm>
            <a:off x="5044015" y="2020183"/>
            <a:ext cx="6790717" cy="3012700"/>
            <a:chOff x="1618708" y="2276693"/>
            <a:chExt cx="7002875" cy="3255727"/>
          </a:xfrm>
        </p:grpSpPr>
        <p:grpSp>
          <p:nvGrpSpPr>
            <p:cNvPr id="8" name="Group 7">
              <a:extLst>
                <a:ext uri="{FF2B5EF4-FFF2-40B4-BE49-F238E27FC236}">
                  <a16:creationId xmlns:a16="http://schemas.microsoft.com/office/drawing/2014/main" id="{2C8BBAAE-3ECA-73C6-76BB-0E78447E394A}"/>
                </a:ext>
              </a:extLst>
            </p:cNvPr>
            <p:cNvGrpSpPr/>
            <p:nvPr/>
          </p:nvGrpSpPr>
          <p:grpSpPr>
            <a:xfrm>
              <a:off x="1618708" y="2276693"/>
              <a:ext cx="7002875" cy="3255727"/>
              <a:chOff x="2911206" y="2656458"/>
              <a:chExt cx="6468056" cy="1800480"/>
            </a:xfrm>
          </p:grpSpPr>
          <p:grpSp>
            <p:nvGrpSpPr>
              <p:cNvPr id="41" name="Group 40">
                <a:extLst>
                  <a:ext uri="{FF2B5EF4-FFF2-40B4-BE49-F238E27FC236}">
                    <a16:creationId xmlns:a16="http://schemas.microsoft.com/office/drawing/2014/main" id="{B0E04A1E-F050-7318-D873-EEDAAC49AC34}"/>
                  </a:ext>
                </a:extLst>
              </p:cNvPr>
              <p:cNvGrpSpPr/>
              <p:nvPr/>
            </p:nvGrpSpPr>
            <p:grpSpPr>
              <a:xfrm>
                <a:off x="2911206" y="2656458"/>
                <a:ext cx="3822104" cy="1800480"/>
                <a:chOff x="2911206" y="2656458"/>
                <a:chExt cx="3822104" cy="1800480"/>
              </a:xfrm>
            </p:grpSpPr>
            <p:sp>
              <p:nvSpPr>
                <p:cNvPr id="43" name="TextBox 42">
                  <a:extLst>
                    <a:ext uri="{FF2B5EF4-FFF2-40B4-BE49-F238E27FC236}">
                      <a16:creationId xmlns:a16="http://schemas.microsoft.com/office/drawing/2014/main" id="{4228FA51-D46B-F806-DB21-2AF3712B5173}"/>
                    </a:ext>
                  </a:extLst>
                </p:cNvPr>
                <p:cNvSpPr txBox="1"/>
                <p:nvPr/>
              </p:nvSpPr>
              <p:spPr>
                <a:xfrm>
                  <a:off x="2911207" y="3969506"/>
                  <a:ext cx="1653520" cy="487432"/>
                </a:xfrm>
                <a:prstGeom prst="rect">
                  <a:avLst/>
                </a:prstGeom>
                <a:noFill/>
                <a:ln w="28575">
                  <a:solidFill>
                    <a:schemeClr val="tx1"/>
                  </a:solidFill>
                </a:ln>
              </p:spPr>
              <p:txBody>
                <a:bodyPr wrap="square" rtlCol="0" anchor="ctr">
                  <a:spAutoFit/>
                </a:bodyPr>
                <a:lstStyle>
                  <a:defPPr>
                    <a:defRPr lang="en-US"/>
                  </a:defPPr>
                  <a:lvl1pPr algn="ctr">
                    <a:lnSpc>
                      <a:spcPct val="150000"/>
                    </a:lnSpc>
                    <a:defRPr sz="1400"/>
                  </a:lvl1pPr>
                </a:lstStyle>
                <a:p>
                  <a:pPr>
                    <a:lnSpc>
                      <a:spcPct val="100000"/>
                    </a:lnSpc>
                    <a:spcAft>
                      <a:spcPts val="600"/>
                    </a:spcAft>
                  </a:pPr>
                  <a:r>
                    <a:rPr lang="en-US" sz="1800" b="1">
                      <a:solidFill>
                        <a:srgbClr val="000000"/>
                      </a:solidFill>
                      <a:latin typeface="Lato" panose="020F0502020204030203" pitchFamily="34" charset="0"/>
                      <a:ea typeface="Lato Regular" panose="020F0502020204030203" pitchFamily="34" charset="0"/>
                      <a:cs typeface="Lato Regular" panose="020F0502020204030203" pitchFamily="34" charset="0"/>
                    </a:rPr>
                    <a:t>Safety Climate</a:t>
                  </a:r>
                </a:p>
                <a:p>
                  <a:pPr>
                    <a:lnSpc>
                      <a:spcPct val="100000"/>
                    </a:lnSpc>
                  </a:pPr>
                  <a:r>
                    <a:rPr lang="en-US" sz="2400" b="1">
                      <a:solidFill>
                        <a:srgbClr val="000000"/>
                      </a:solidFill>
                      <a:latin typeface="Lato" panose="020F0502020204030203" pitchFamily="34" charset="0"/>
                      <a:ea typeface="Lato Regular" panose="020F0502020204030203" pitchFamily="34" charset="0"/>
                      <a:cs typeface="Lato Regular" panose="020F0502020204030203" pitchFamily="34" charset="0"/>
                    </a:rPr>
                    <a:t>Supervisor</a:t>
                  </a:r>
                </a:p>
              </p:txBody>
            </p:sp>
            <p:sp>
              <p:nvSpPr>
                <p:cNvPr id="44" name="TextBox 43">
                  <a:extLst>
                    <a:ext uri="{FF2B5EF4-FFF2-40B4-BE49-F238E27FC236}">
                      <a16:creationId xmlns:a16="http://schemas.microsoft.com/office/drawing/2014/main" id="{3B6F5D0F-43A3-8F1B-F424-E109054D4258}"/>
                    </a:ext>
                  </a:extLst>
                </p:cNvPr>
                <p:cNvSpPr txBox="1"/>
                <p:nvPr/>
              </p:nvSpPr>
              <p:spPr>
                <a:xfrm>
                  <a:off x="2911206" y="2656458"/>
                  <a:ext cx="1653521" cy="487432"/>
                </a:xfrm>
                <a:prstGeom prst="rect">
                  <a:avLst/>
                </a:prstGeom>
                <a:noFill/>
                <a:ln w="28575">
                  <a:solidFill>
                    <a:schemeClr val="tx1"/>
                  </a:solidFill>
                </a:ln>
              </p:spPr>
              <p:txBody>
                <a:bodyPr wrap="square" rtlCol="0" anchor="ctr">
                  <a:spAutoFit/>
                </a:bodyPr>
                <a:lstStyle/>
                <a:p>
                  <a:pPr algn="ctr">
                    <a:spcAft>
                      <a:spcPts val="600"/>
                    </a:spcAft>
                  </a:pPr>
                  <a:r>
                    <a:rPr lang="en-US" b="1">
                      <a:solidFill>
                        <a:srgbClr val="000000"/>
                      </a:solidFill>
                      <a:latin typeface="Lato" panose="020F0502020204030203" pitchFamily="34" charset="0"/>
                      <a:ea typeface="Lato Regular" panose="020F0502020204030203" pitchFamily="34" charset="0"/>
                      <a:cs typeface="Lato Regular" panose="020F0502020204030203" pitchFamily="34" charset="0"/>
                    </a:rPr>
                    <a:t>Safety Climate</a:t>
                  </a:r>
                </a:p>
                <a:p>
                  <a:pPr algn="ctr">
                    <a:spcAft>
                      <a:spcPts val="600"/>
                    </a:spcAft>
                  </a:pPr>
                  <a:r>
                    <a:rPr lang="en-US" sz="2400" b="1">
                      <a:solidFill>
                        <a:srgbClr val="000000"/>
                      </a:solidFill>
                      <a:latin typeface="Lato" panose="020F0502020204030203" pitchFamily="34" charset="0"/>
                      <a:ea typeface="Lato Regular" panose="020F0502020204030203" pitchFamily="34" charset="0"/>
                      <a:cs typeface="Lato Regular" panose="020F0502020204030203" pitchFamily="34" charset="0"/>
                    </a:rPr>
                    <a:t>Employee</a:t>
                  </a:r>
                </a:p>
              </p:txBody>
            </p:sp>
            <p:sp>
              <p:nvSpPr>
                <p:cNvPr id="45" name="TextBox 44">
                  <a:extLst>
                    <a:ext uri="{FF2B5EF4-FFF2-40B4-BE49-F238E27FC236}">
                      <a16:creationId xmlns:a16="http://schemas.microsoft.com/office/drawing/2014/main" id="{330F5ADD-D573-9264-2FEA-B73238FC86B0}"/>
                    </a:ext>
                  </a:extLst>
                </p:cNvPr>
                <p:cNvSpPr txBox="1"/>
                <p:nvPr/>
              </p:nvSpPr>
              <p:spPr>
                <a:xfrm>
                  <a:off x="4983020" y="3417992"/>
                  <a:ext cx="1750290" cy="382531"/>
                </a:xfrm>
                <a:prstGeom prst="rect">
                  <a:avLst/>
                </a:prstGeom>
                <a:noFill/>
                <a:ln w="28575">
                  <a:solidFill>
                    <a:schemeClr val="tx1"/>
                  </a:solidFill>
                </a:ln>
              </p:spPr>
              <p:txBody>
                <a:bodyPr wrap="square" rtlCol="0" anchor="ctr">
                  <a:spAutoFit/>
                </a:bodyPr>
                <a:lstStyle>
                  <a:defPPr>
                    <a:defRPr lang="en-US"/>
                  </a:defPPr>
                  <a:lvl1pPr algn="ctr">
                    <a:lnSpc>
                      <a:spcPct val="150000"/>
                    </a:lnSpc>
                    <a:defRPr sz="1400"/>
                  </a:lvl1pPr>
                </a:lstStyle>
                <a:p>
                  <a:pPr>
                    <a:lnSpc>
                      <a:spcPct val="100000"/>
                    </a:lnSpc>
                  </a:pPr>
                  <a:r>
                    <a:rPr lang="en-US" sz="1800" b="1">
                      <a:solidFill>
                        <a:srgbClr val="000000"/>
                      </a:solidFill>
                      <a:latin typeface="Lato" panose="020F0502020204030203" pitchFamily="34" charset="0"/>
                      <a:ea typeface="Lato Regular" panose="020F0502020204030203" pitchFamily="34" charset="0"/>
                      <a:cs typeface="Lato Regular" panose="020F0502020204030203" pitchFamily="34" charset="0"/>
                    </a:rPr>
                    <a:t>Safety Behavior</a:t>
                  </a:r>
                </a:p>
              </p:txBody>
            </p:sp>
          </p:grpSp>
          <p:sp>
            <p:nvSpPr>
              <p:cNvPr id="42" name="TextBox 41">
                <a:extLst>
                  <a:ext uri="{FF2B5EF4-FFF2-40B4-BE49-F238E27FC236}">
                    <a16:creationId xmlns:a16="http://schemas.microsoft.com/office/drawing/2014/main" id="{8F834D9E-73F0-85C4-82CB-72FF184FCAF8}"/>
                  </a:ext>
                </a:extLst>
              </p:cNvPr>
              <p:cNvSpPr txBox="1"/>
              <p:nvPr/>
            </p:nvSpPr>
            <p:spPr>
              <a:xfrm>
                <a:off x="7595763" y="3498896"/>
                <a:ext cx="1783499" cy="220724"/>
              </a:xfrm>
              <a:prstGeom prst="rect">
                <a:avLst/>
              </a:prstGeom>
              <a:noFill/>
              <a:ln w="28575">
                <a:solidFill>
                  <a:schemeClr val="tx1"/>
                </a:solidFill>
              </a:ln>
            </p:spPr>
            <p:txBody>
              <a:bodyPr wrap="square" rtlCol="0" anchor="ctr">
                <a:spAutoFit/>
              </a:bodyPr>
              <a:lstStyle>
                <a:defPPr>
                  <a:defRPr lang="en-US"/>
                </a:defPPr>
                <a:lvl1pPr algn="ctr">
                  <a:lnSpc>
                    <a:spcPct val="150000"/>
                  </a:lnSpc>
                  <a:defRPr sz="1400"/>
                </a:lvl1pPr>
              </a:lstStyle>
              <a:p>
                <a:pPr>
                  <a:lnSpc>
                    <a:spcPct val="100000"/>
                  </a:lnSpc>
                </a:pPr>
                <a:r>
                  <a:rPr lang="en-US" sz="1800" b="1">
                    <a:solidFill>
                      <a:srgbClr val="000000"/>
                    </a:solidFill>
                    <a:latin typeface="Lato" panose="020F0502020204030203" pitchFamily="34" charset="0"/>
                    <a:ea typeface="Lato Regular" panose="020F0502020204030203" pitchFamily="34" charset="0"/>
                    <a:cs typeface="Lato Regular" panose="020F0502020204030203" pitchFamily="34" charset="0"/>
                  </a:rPr>
                  <a:t>Lost Workdays</a:t>
                </a:r>
              </a:p>
            </p:txBody>
          </p:sp>
        </p:grpSp>
        <p:grpSp>
          <p:nvGrpSpPr>
            <p:cNvPr id="15" name="Group 14">
              <a:extLst>
                <a:ext uri="{FF2B5EF4-FFF2-40B4-BE49-F238E27FC236}">
                  <a16:creationId xmlns:a16="http://schemas.microsoft.com/office/drawing/2014/main" id="{A41EC4DF-4BB8-6931-AEA0-4C3C683B700B}"/>
                </a:ext>
              </a:extLst>
            </p:cNvPr>
            <p:cNvGrpSpPr/>
            <p:nvPr/>
          </p:nvGrpSpPr>
          <p:grpSpPr>
            <a:xfrm>
              <a:off x="1921814" y="2717393"/>
              <a:ext cx="4894529" cy="2374325"/>
              <a:chOff x="3191164" y="2881703"/>
              <a:chExt cx="4520725" cy="1313050"/>
            </a:xfrm>
          </p:grpSpPr>
          <p:cxnSp>
            <p:nvCxnSpPr>
              <p:cNvPr id="17" name="Straight Arrow Connector 16">
                <a:extLst>
                  <a:ext uri="{FF2B5EF4-FFF2-40B4-BE49-F238E27FC236}">
                    <a16:creationId xmlns:a16="http://schemas.microsoft.com/office/drawing/2014/main" id="{E3C7D553-849A-D86E-14E1-80088877DD4D}"/>
                  </a:ext>
                </a:extLst>
              </p:cNvPr>
              <p:cNvCxnSpPr>
                <a:cxnSpLocks/>
                <a:stCxn id="44" idx="3"/>
                <a:endCxn id="45" idx="1"/>
              </p:cNvCxnSpPr>
              <p:nvPr/>
            </p:nvCxnSpPr>
            <p:spPr>
              <a:xfrm>
                <a:off x="4564727" y="2881703"/>
                <a:ext cx="418293" cy="709085"/>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6487BB06-6E03-E50B-7893-0E65E2A40C3C}"/>
                  </a:ext>
                </a:extLst>
              </p:cNvPr>
              <p:cNvCxnSpPr>
                <a:cxnSpLocks/>
                <a:stCxn id="43" idx="3"/>
                <a:endCxn id="45" idx="1"/>
              </p:cNvCxnSpPr>
              <p:nvPr/>
            </p:nvCxnSpPr>
            <p:spPr>
              <a:xfrm flipV="1">
                <a:off x="4564727" y="3590788"/>
                <a:ext cx="418293" cy="603965"/>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08A1E3A7-44DD-A4C0-3ED1-374649D34ED0}"/>
                  </a:ext>
                </a:extLst>
              </p:cNvPr>
              <p:cNvCxnSpPr>
                <a:cxnSpLocks/>
                <a:stCxn id="45" idx="3"/>
                <a:endCxn id="42" idx="1"/>
              </p:cNvCxnSpPr>
              <p:nvPr/>
            </p:nvCxnSpPr>
            <p:spPr>
              <a:xfrm>
                <a:off x="6733309" y="3590788"/>
                <a:ext cx="862453" cy="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0E0EB715-C699-36DC-5F49-344E67F2333E}"/>
                  </a:ext>
                </a:extLst>
              </p:cNvPr>
              <p:cNvSpPr txBox="1"/>
              <p:nvPr/>
            </p:nvSpPr>
            <p:spPr>
              <a:xfrm>
                <a:off x="4768152" y="3853631"/>
                <a:ext cx="572215" cy="220724"/>
              </a:xfrm>
              <a:prstGeom prst="rect">
                <a:avLst/>
              </a:prstGeom>
              <a:noFill/>
              <a:ln>
                <a:noFill/>
              </a:ln>
            </p:spPr>
            <p:txBody>
              <a:bodyPr wrap="square" rtlCol="0">
                <a:spAutoFit/>
              </a:bodyPr>
              <a:lstStyle/>
              <a:p>
                <a:r>
                  <a:rPr lang="en-US">
                    <a:solidFill>
                      <a:srgbClr val="000000"/>
                    </a:solidFill>
                    <a:latin typeface="Lato" panose="020F0502020204030203" pitchFamily="34" charset="0"/>
                    <a:ea typeface="Lato Regular" panose="020F0502020204030203" pitchFamily="34" charset="0"/>
                    <a:cs typeface="Lato Regular" panose="020F0502020204030203" pitchFamily="34" charset="0"/>
                  </a:rPr>
                  <a:t>.03</a:t>
                </a:r>
              </a:p>
            </p:txBody>
          </p:sp>
          <p:sp>
            <p:nvSpPr>
              <p:cNvPr id="38" name="TextBox 37">
                <a:extLst>
                  <a:ext uri="{FF2B5EF4-FFF2-40B4-BE49-F238E27FC236}">
                    <a16:creationId xmlns:a16="http://schemas.microsoft.com/office/drawing/2014/main" id="{20261BFC-58D8-6BD4-DCA2-2AF11B2F4B42}"/>
                  </a:ext>
                </a:extLst>
              </p:cNvPr>
              <p:cNvSpPr txBox="1"/>
              <p:nvPr/>
            </p:nvSpPr>
            <p:spPr>
              <a:xfrm>
                <a:off x="3191164" y="3422496"/>
                <a:ext cx="648274" cy="220724"/>
              </a:xfrm>
              <a:prstGeom prst="rect">
                <a:avLst/>
              </a:prstGeom>
              <a:noFill/>
              <a:ln>
                <a:noFill/>
              </a:ln>
            </p:spPr>
            <p:txBody>
              <a:bodyPr wrap="square" rtlCol="0">
                <a:spAutoFit/>
              </a:bodyPr>
              <a:lstStyle/>
              <a:p>
                <a:r>
                  <a:rPr lang="en-US">
                    <a:solidFill>
                      <a:srgbClr val="000000"/>
                    </a:solidFill>
                    <a:latin typeface="Lato" panose="020F0502020204030203" pitchFamily="34" charset="0"/>
                    <a:ea typeface="Lato Regular" panose="020F0502020204030203" pitchFamily="34" charset="0"/>
                    <a:cs typeface="Lato Regular" panose="020F0502020204030203" pitchFamily="34" charset="0"/>
                  </a:rPr>
                  <a:t>-.01</a:t>
                </a:r>
              </a:p>
            </p:txBody>
          </p:sp>
          <p:sp>
            <p:nvSpPr>
              <p:cNvPr id="39" name="TextBox 38">
                <a:extLst>
                  <a:ext uri="{FF2B5EF4-FFF2-40B4-BE49-F238E27FC236}">
                    <a16:creationId xmlns:a16="http://schemas.microsoft.com/office/drawing/2014/main" id="{9EED12FB-1218-7D85-F2D2-2F6269B659F1}"/>
                  </a:ext>
                </a:extLst>
              </p:cNvPr>
              <p:cNvSpPr txBox="1"/>
              <p:nvPr/>
            </p:nvSpPr>
            <p:spPr>
              <a:xfrm>
                <a:off x="4768152" y="2939616"/>
                <a:ext cx="850693" cy="239118"/>
              </a:xfrm>
              <a:prstGeom prst="rect">
                <a:avLst/>
              </a:prstGeom>
              <a:noFill/>
              <a:ln>
                <a:noFill/>
              </a:ln>
            </p:spPr>
            <p:txBody>
              <a:bodyPr wrap="square" rtlCol="0">
                <a:spAutoFit/>
              </a:bodyPr>
              <a:lstStyle/>
              <a:p>
                <a:r>
                  <a:rPr lang="en-US" sz="2000" b="1">
                    <a:solidFill>
                      <a:srgbClr val="000000"/>
                    </a:solidFill>
                    <a:latin typeface="Lato" panose="020F0502020204030203" pitchFamily="34" charset="0"/>
                    <a:ea typeface="Lato Regular" panose="020F0502020204030203" pitchFamily="34" charset="0"/>
                    <a:cs typeface="Lato Regular" panose="020F0502020204030203" pitchFamily="34" charset="0"/>
                  </a:rPr>
                  <a:t>.36**</a:t>
                </a:r>
              </a:p>
            </p:txBody>
          </p:sp>
          <p:sp>
            <p:nvSpPr>
              <p:cNvPr id="40" name="TextBox 39">
                <a:extLst>
                  <a:ext uri="{FF2B5EF4-FFF2-40B4-BE49-F238E27FC236}">
                    <a16:creationId xmlns:a16="http://schemas.microsoft.com/office/drawing/2014/main" id="{42A52179-AD3D-73B8-D606-0D84A2AF04DD}"/>
                  </a:ext>
                </a:extLst>
              </p:cNvPr>
              <p:cNvSpPr txBox="1"/>
              <p:nvPr/>
            </p:nvSpPr>
            <p:spPr>
              <a:xfrm>
                <a:off x="6821515" y="3227737"/>
                <a:ext cx="890374" cy="239118"/>
              </a:xfrm>
              <a:prstGeom prst="rect">
                <a:avLst/>
              </a:prstGeom>
              <a:noFill/>
              <a:ln>
                <a:noFill/>
              </a:ln>
            </p:spPr>
            <p:txBody>
              <a:bodyPr wrap="square" rtlCol="0">
                <a:spAutoFit/>
              </a:bodyPr>
              <a:lstStyle/>
              <a:p>
                <a:r>
                  <a:rPr lang="en-US">
                    <a:solidFill>
                      <a:srgbClr val="000000"/>
                    </a:solidFill>
                    <a:latin typeface="Lato" panose="020F0502020204030203" pitchFamily="34" charset="0"/>
                    <a:ea typeface="Lato Regular" panose="020F0502020204030203" pitchFamily="34" charset="0"/>
                    <a:cs typeface="Lato Regular" panose="020F0502020204030203" pitchFamily="34" charset="0"/>
                  </a:rPr>
                  <a:t>-.</a:t>
                </a:r>
                <a:r>
                  <a:rPr lang="en-US" sz="2000" b="1">
                    <a:solidFill>
                      <a:srgbClr val="000000"/>
                    </a:solidFill>
                    <a:latin typeface="Lato" panose="020F0502020204030203" pitchFamily="34" charset="0"/>
                    <a:ea typeface="Lato Regular" panose="020F0502020204030203" pitchFamily="34" charset="0"/>
                    <a:cs typeface="Lato Regular" panose="020F0502020204030203" pitchFamily="34" charset="0"/>
                  </a:rPr>
                  <a:t>31</a:t>
                </a:r>
                <a:r>
                  <a:rPr lang="en-US">
                    <a:solidFill>
                      <a:srgbClr val="000000"/>
                    </a:solidFill>
                    <a:latin typeface="Lato" panose="020F0502020204030203" pitchFamily="34" charset="0"/>
                    <a:ea typeface="Lato Regular" panose="020F0502020204030203" pitchFamily="34" charset="0"/>
                    <a:cs typeface="Lato Regular" panose="020F0502020204030203" pitchFamily="34" charset="0"/>
                  </a:rPr>
                  <a:t>*</a:t>
                </a:r>
              </a:p>
            </p:txBody>
          </p:sp>
        </p:grpSp>
      </p:grpSp>
      <p:sp>
        <p:nvSpPr>
          <p:cNvPr id="46" name="Text Placeholder 1">
            <a:extLst>
              <a:ext uri="{FF2B5EF4-FFF2-40B4-BE49-F238E27FC236}">
                <a16:creationId xmlns:a16="http://schemas.microsoft.com/office/drawing/2014/main" id="{98ABEFF6-E76C-9976-EAA4-39AD85C7A8F1}"/>
              </a:ext>
            </a:extLst>
          </p:cNvPr>
          <p:cNvSpPr txBox="1">
            <a:spLocks/>
          </p:cNvSpPr>
          <p:nvPr/>
        </p:nvSpPr>
        <p:spPr>
          <a:xfrm>
            <a:off x="7805550" y="4658153"/>
            <a:ext cx="4313426" cy="45878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kern="0">
                <a:solidFill>
                  <a:srgbClr val="585E60">
                    <a:lumMod val="50000"/>
                  </a:srgbClr>
                </a:solidFill>
                <a:latin typeface="Lato" panose="020F0502020204030203" pitchFamily="34" charset="0"/>
                <a:ea typeface="굴림" pitchFamily="34" charset="-127"/>
                <a:cs typeface="Calibri Light" panose="020F0302020204030204" pitchFamily="34" charset="0"/>
              </a:rPr>
              <a:t>Huang</a:t>
            </a:r>
            <a:r>
              <a:rPr lang="en-US" sz="1050">
                <a:solidFill>
                  <a:srgbClr val="000000"/>
                </a:solidFill>
                <a:latin typeface="Lato" panose="020F0502020204030203" pitchFamily="34" charset="0"/>
                <a:ea typeface="Lato Regular" panose="020F0502020204030203" pitchFamily="34" charset="0"/>
                <a:cs typeface="Lato Regular" panose="020F0502020204030203" pitchFamily="34" charset="0"/>
              </a:rPr>
              <a:t> </a:t>
            </a:r>
            <a:r>
              <a:rPr lang="en-US" sz="1400" b="1" kern="0">
                <a:solidFill>
                  <a:srgbClr val="585E60">
                    <a:lumMod val="50000"/>
                  </a:srgbClr>
                </a:solidFill>
                <a:latin typeface="Lato" panose="020F0502020204030203" pitchFamily="34" charset="0"/>
                <a:ea typeface="굴림" pitchFamily="34" charset="-127"/>
                <a:cs typeface="Calibri Light" panose="020F0302020204030204" pitchFamily="34" charset="0"/>
              </a:rPr>
              <a:t>et al. (2014), </a:t>
            </a:r>
            <a:r>
              <a:rPr lang="en-US" sz="1400" b="1" i="1" kern="0">
                <a:solidFill>
                  <a:srgbClr val="585E60">
                    <a:lumMod val="50000"/>
                  </a:srgbClr>
                </a:solidFill>
                <a:latin typeface="Lato" panose="020F0502020204030203" pitchFamily="34" charset="0"/>
                <a:ea typeface="굴림" pitchFamily="34" charset="-127"/>
                <a:cs typeface="Calibri Light" panose="020F0302020204030204" pitchFamily="34" charset="0"/>
              </a:rPr>
              <a:t>Traffic Psychology and Behavior</a:t>
            </a:r>
          </a:p>
        </p:txBody>
      </p:sp>
      <p:sp>
        <p:nvSpPr>
          <p:cNvPr id="47" name="Text Placeholder 2">
            <a:extLst>
              <a:ext uri="{FF2B5EF4-FFF2-40B4-BE49-F238E27FC236}">
                <a16:creationId xmlns:a16="http://schemas.microsoft.com/office/drawing/2014/main" id="{8B3A4A6F-D967-082D-DF2A-AD46E2DCDE86}"/>
              </a:ext>
            </a:extLst>
          </p:cNvPr>
          <p:cNvSpPr txBox="1">
            <a:spLocks/>
          </p:cNvSpPr>
          <p:nvPr/>
        </p:nvSpPr>
        <p:spPr>
          <a:xfrm>
            <a:off x="356615" y="2002536"/>
            <a:ext cx="4529163" cy="3598164"/>
          </a:xfrm>
          <a:prstGeom prst="rect">
            <a:avLst/>
          </a:prstGeom>
        </p:spPr>
        <p:txBody>
          <a:bodyPr vert="horz" lIns="91440" tIns="45720" rIns="91440" bIns="45720" rtlCol="0">
            <a:noAutofit/>
          </a:bodyPr>
          <a:lstStyle>
            <a:lvl1pPr marL="342900" indent="-3429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spcAft>
                <a:spcPts val="1200"/>
              </a:spcAft>
              <a:buNone/>
            </a:pPr>
            <a:r>
              <a:rPr lang="en-US" b="1" kern="0">
                <a:solidFill>
                  <a:srgbClr val="0057B8"/>
                </a:solidFill>
                <a:latin typeface="Noto Serif" panose="02020600060500020200" pitchFamily="18" charset="0"/>
                <a:ea typeface="Noto Serif" panose="02020600060500020200" pitchFamily="18" charset="0"/>
                <a:cs typeface="Noto Serif" panose="02020600060500020200" pitchFamily="18" charset="0"/>
              </a:rPr>
              <a:t>Study results showed:</a:t>
            </a:r>
          </a:p>
          <a:p>
            <a:pPr>
              <a:lnSpc>
                <a:spcPct val="100000"/>
              </a:lnSpc>
              <a:spcBef>
                <a:spcPts val="0"/>
              </a:spcBef>
              <a:spcAft>
                <a:spcPts val="1200"/>
              </a:spcAft>
            </a:pPr>
            <a:r>
              <a:rPr lang="en-US" kern="0">
                <a:solidFill>
                  <a:schemeClr val="tx1"/>
                </a:solidFill>
                <a:latin typeface="Noto Serif" panose="02020600060500020200" pitchFamily="18" charset="0"/>
                <a:ea typeface="Noto Serif" panose="02020600060500020200" pitchFamily="18" charset="0"/>
                <a:cs typeface="Noto Serif" panose="02020600060500020200" pitchFamily="18" charset="0"/>
              </a:rPr>
              <a:t>Safety Climate scores of supervisors are higher than those of employees</a:t>
            </a:r>
          </a:p>
          <a:p>
            <a:pPr>
              <a:lnSpc>
                <a:spcPct val="100000"/>
              </a:lnSpc>
              <a:spcBef>
                <a:spcPts val="0"/>
              </a:spcBef>
              <a:spcAft>
                <a:spcPts val="1200"/>
              </a:spcAft>
            </a:pPr>
            <a:r>
              <a:rPr lang="en-US" b="1" kern="0">
                <a:solidFill>
                  <a:schemeClr val="tx1"/>
                </a:solidFill>
                <a:latin typeface="Noto Serif" panose="02020600060500020200" pitchFamily="18" charset="0"/>
                <a:ea typeface="Noto Serif" panose="02020600060500020200" pitchFamily="18" charset="0"/>
                <a:cs typeface="Noto Serif" panose="02020600060500020200" pitchFamily="18" charset="0"/>
              </a:rPr>
              <a:t>Only employees’ safety climate perceptions are linked to safety outcomes</a:t>
            </a:r>
          </a:p>
        </p:txBody>
      </p:sp>
    </p:spTree>
    <p:extLst>
      <p:ext uri="{BB962C8B-B14F-4D97-AF65-F5344CB8AC3E}">
        <p14:creationId xmlns:p14="http://schemas.microsoft.com/office/powerpoint/2010/main" val="413254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60115-B51F-5AC1-DD55-EDDE8E7861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36E59BF-BE70-C9B8-D5CF-B55D04FDD0B4}"/>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66A1C5-60AC-41C7-1152-F28D1285E0E6}"/>
              </a:ext>
            </a:extLst>
          </p:cNvPr>
          <p:cNvSpPr/>
          <p:nvPr/>
        </p:nvSpPr>
        <p:spPr>
          <a:xfrm>
            <a:off x="0" y="6400800"/>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447955-DF40-4819-BC5C-91CA0D1B7959}"/>
              </a:ext>
            </a:extLst>
          </p:cNvPr>
          <p:cNvPicPr>
            <a:picLocks noChangeAspect="1"/>
          </p:cNvPicPr>
          <p:nvPr/>
        </p:nvPicPr>
        <p:blipFill>
          <a:blip r:embed="rId2">
            <a:alphaModFix amt="31000"/>
          </a:blip>
          <a:stretch>
            <a:fillRect/>
          </a:stretch>
        </p:blipFill>
        <p:spPr>
          <a:xfrm>
            <a:off x="2855503" y="-810100"/>
            <a:ext cx="5171607" cy="5271914"/>
          </a:xfrm>
          <a:prstGeom prst="rect">
            <a:avLst/>
          </a:prstGeom>
        </p:spPr>
      </p:pic>
      <p:sp>
        <p:nvSpPr>
          <p:cNvPr id="5" name="TextBox 4">
            <a:extLst>
              <a:ext uri="{FF2B5EF4-FFF2-40B4-BE49-F238E27FC236}">
                <a16:creationId xmlns:a16="http://schemas.microsoft.com/office/drawing/2014/main" id="{00FCAACB-615C-678F-51DD-3653ACD6BAC9}"/>
              </a:ext>
            </a:extLst>
          </p:cNvPr>
          <p:cNvSpPr txBox="1"/>
          <p:nvPr/>
        </p:nvSpPr>
        <p:spPr>
          <a:xfrm>
            <a:off x="6395217" y="1382161"/>
            <a:ext cx="4161337" cy="646331"/>
          </a:xfrm>
          <a:prstGeom prst="rect">
            <a:avLst/>
          </a:prstGeom>
          <a:noFill/>
        </p:spPr>
        <p:txBody>
          <a:bodyPr wrap="square" rtlCol="0">
            <a:spAutoFit/>
          </a:bodyPr>
          <a:lstStyle/>
          <a:p>
            <a:r>
              <a:rPr lang="en-US" sz="3600" b="1">
                <a:latin typeface="Lato Medium" panose="020F0502020204030203" pitchFamily="34" charset="0"/>
                <a:ea typeface="Lato Medium" panose="020F0502020204030203" pitchFamily="34" charset="0"/>
                <a:cs typeface="Lato Medium" panose="020F0502020204030203" pitchFamily="34" charset="0"/>
              </a:rPr>
              <a:t>Purpose</a:t>
            </a:r>
          </a:p>
        </p:txBody>
      </p:sp>
      <p:sp>
        <p:nvSpPr>
          <p:cNvPr id="10" name="TextBox 9">
            <a:extLst>
              <a:ext uri="{FF2B5EF4-FFF2-40B4-BE49-F238E27FC236}">
                <a16:creationId xmlns:a16="http://schemas.microsoft.com/office/drawing/2014/main" id="{09561AAE-64A8-9B26-D1F8-41BA59B2F824}"/>
              </a:ext>
            </a:extLst>
          </p:cNvPr>
          <p:cNvSpPr txBox="1"/>
          <p:nvPr/>
        </p:nvSpPr>
        <p:spPr>
          <a:xfrm>
            <a:off x="5770558" y="2313606"/>
            <a:ext cx="6915048" cy="1015663"/>
          </a:xfrm>
          <a:prstGeom prst="rect">
            <a:avLst/>
          </a:prstGeom>
          <a:noFill/>
        </p:spPr>
        <p:txBody>
          <a:bodyPr wrap="square" rtlCol="0">
            <a:spAutoFit/>
          </a:bodyPr>
          <a:lstStyle/>
          <a:p>
            <a:endParaRPr lang="en-US" sz="2000">
              <a:latin typeface="Noto Serif" panose="02020600060500020200" pitchFamily="18" charset="0"/>
              <a:ea typeface="Noto Serif" panose="02020600060500020200" pitchFamily="18" charset="0"/>
              <a:cs typeface="Noto Serif" panose="02020600060500020200" pitchFamily="18" charset="0"/>
            </a:endParaRPr>
          </a:p>
          <a:p>
            <a:endParaRPr lang="en-US" sz="20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endParaRPr lang="en-US" sz="2000">
              <a:latin typeface="Noto Serif" panose="02020600060500020200" pitchFamily="18" charset="0"/>
              <a:ea typeface="Noto Serif" panose="02020600060500020200" pitchFamily="18" charset="0"/>
              <a:cs typeface="Noto Serif" panose="02020600060500020200" pitchFamily="18" charset="0"/>
            </a:endParaRPr>
          </a:p>
        </p:txBody>
      </p:sp>
      <p:sp>
        <p:nvSpPr>
          <p:cNvPr id="9" name="TextBox 8">
            <a:extLst>
              <a:ext uri="{FF2B5EF4-FFF2-40B4-BE49-F238E27FC236}">
                <a16:creationId xmlns:a16="http://schemas.microsoft.com/office/drawing/2014/main" id="{702F95CD-D0CA-7C10-192C-05B7E9C8BF76}"/>
              </a:ext>
            </a:extLst>
          </p:cNvPr>
          <p:cNvSpPr txBox="1"/>
          <p:nvPr/>
        </p:nvSpPr>
        <p:spPr>
          <a:xfrm>
            <a:off x="6395217" y="2098162"/>
            <a:ext cx="4714432" cy="2462213"/>
          </a:xfrm>
          <a:prstGeom prst="rect">
            <a:avLst/>
          </a:prstGeom>
          <a:noFill/>
        </p:spPr>
        <p:txBody>
          <a:bodyPr wrap="square" rtlCol="0">
            <a:spAutoFit/>
          </a:bodyPr>
          <a:lstStyle/>
          <a:p>
            <a:r>
              <a:rPr lang="en-US" sz="2200">
                <a:latin typeface="Noto Serif" panose="02020600060500020200" pitchFamily="18" charset="0"/>
                <a:ea typeface="Noto Serif" panose="02020600060500020200" pitchFamily="18" charset="0"/>
                <a:cs typeface="Noto Serif" panose="02020600060500020200" pitchFamily="18" charset="0"/>
              </a:rPr>
              <a:t>The Respectful Workplace Initiative aims to equip the construction industry with new </a:t>
            </a:r>
            <a:r>
              <a:rPr lang="en-US" sz="2200" b="1">
                <a:latin typeface="Noto Serif" panose="02020600060500020200" pitchFamily="18" charset="0"/>
                <a:ea typeface="Noto Serif" panose="02020600060500020200" pitchFamily="18" charset="0"/>
                <a:cs typeface="Noto Serif" panose="02020600060500020200" pitchFamily="18" charset="0"/>
              </a:rPr>
              <a:t>evidence-based tools and resources to build a respectful workplace culture </a:t>
            </a:r>
            <a:r>
              <a:rPr lang="en-US" sz="2200">
                <a:latin typeface="Noto Serif" panose="02020600060500020200" pitchFamily="18" charset="0"/>
                <a:ea typeface="Noto Serif" panose="02020600060500020200" pitchFamily="18" charset="0"/>
                <a:cs typeface="Noto Serif" panose="02020600060500020200" pitchFamily="18" charset="0"/>
              </a:rPr>
              <a:t>that will retain a diverse workforce.</a:t>
            </a:r>
          </a:p>
        </p:txBody>
      </p:sp>
      <p:pic>
        <p:nvPicPr>
          <p:cNvPr id="12" name="Picture 11">
            <a:extLst>
              <a:ext uri="{FF2B5EF4-FFF2-40B4-BE49-F238E27FC236}">
                <a16:creationId xmlns:a16="http://schemas.microsoft.com/office/drawing/2014/main" id="{88C44FF1-790D-071A-4F38-E6247EB85433}"/>
              </a:ext>
            </a:extLst>
          </p:cNvPr>
          <p:cNvPicPr>
            <a:picLocks noChangeAspect="1"/>
          </p:cNvPicPr>
          <p:nvPr/>
        </p:nvPicPr>
        <p:blipFill rotWithShape="1">
          <a:blip r:embed="rId3"/>
          <a:srcRect l="22779" r="22757"/>
          <a:stretch/>
        </p:blipFill>
        <p:spPr>
          <a:xfrm>
            <a:off x="0" y="0"/>
            <a:ext cx="5618922" cy="6400800"/>
          </a:xfrm>
          <a:prstGeom prst="rect">
            <a:avLst/>
          </a:prstGeom>
        </p:spPr>
      </p:pic>
      <p:pic>
        <p:nvPicPr>
          <p:cNvPr id="7" name="Picture 6">
            <a:extLst>
              <a:ext uri="{FF2B5EF4-FFF2-40B4-BE49-F238E27FC236}">
                <a16:creationId xmlns:a16="http://schemas.microsoft.com/office/drawing/2014/main" id="{41D0648C-4E48-21F0-6C73-D7F869F85818}"/>
              </a:ext>
            </a:extLst>
          </p:cNvPr>
          <p:cNvPicPr>
            <a:picLocks noChangeAspect="1"/>
          </p:cNvPicPr>
          <p:nvPr/>
        </p:nvPicPr>
        <p:blipFill>
          <a:blip r:embed="rId4"/>
          <a:stretch>
            <a:fillRect/>
          </a:stretch>
        </p:blipFill>
        <p:spPr>
          <a:xfrm>
            <a:off x="10158984" y="146304"/>
            <a:ext cx="1755648" cy="720266"/>
          </a:xfrm>
          <a:prstGeom prst="rect">
            <a:avLst/>
          </a:prstGeom>
        </p:spPr>
      </p:pic>
    </p:spTree>
    <p:extLst>
      <p:ext uri="{BB962C8B-B14F-4D97-AF65-F5344CB8AC3E}">
        <p14:creationId xmlns:p14="http://schemas.microsoft.com/office/powerpoint/2010/main" val="651584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24E3E-9A6C-0F2B-41CA-5209A0E643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E19331-5960-5108-D8C8-19228EC37017}"/>
              </a:ext>
            </a:extLst>
          </p:cNvPr>
          <p:cNvSpPr/>
          <p:nvPr/>
        </p:nvSpPr>
        <p:spPr>
          <a:xfrm>
            <a:off x="-2540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2FED4A-10DF-2B45-8C94-F03BF1FAD8A0}"/>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F85DD2-DC7B-B373-3C6B-8CEB867EAF11}"/>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0E1874-AC93-971F-BA8A-C5981FFAE0DE}"/>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FB3CD2A5-ED2C-293E-7508-2359097C424F}"/>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2DE42C43-14D2-C7E2-15CB-BF567461CE36}"/>
              </a:ext>
            </a:extLst>
          </p:cNvPr>
          <p:cNvSpPr txBox="1"/>
          <p:nvPr/>
        </p:nvSpPr>
        <p:spPr>
          <a:xfrm>
            <a:off x="357268" y="640080"/>
            <a:ext cx="9815432" cy="546303"/>
          </a:xfrm>
          <a:prstGeom prst="rect">
            <a:avLst/>
          </a:prstGeom>
          <a:noFill/>
        </p:spPr>
        <p:txBody>
          <a:bodyPr wrap="square" rtlCol="0">
            <a:spAutoFit/>
          </a:bodyPr>
          <a:lstStyle/>
          <a:p>
            <a:r>
              <a:rPr lang="en-US" sz="2950" b="1">
                <a:solidFill>
                  <a:schemeClr val="bg1"/>
                </a:solidFill>
                <a:latin typeface="Lato Medium" panose="020F0502020204030203" pitchFamily="34" charset="0"/>
                <a:ea typeface="Lato Medium" panose="020F0502020204030203" pitchFamily="34" charset="0"/>
                <a:cs typeface="Lato Medium" panose="020F0502020204030203" pitchFamily="34" charset="0"/>
              </a:rPr>
              <a:t>Impact of Safety Climate Beyond Safety Outcomes</a:t>
            </a:r>
          </a:p>
        </p:txBody>
      </p:sp>
      <p:sp>
        <p:nvSpPr>
          <p:cNvPr id="46" name="Text Placeholder 1">
            <a:extLst>
              <a:ext uri="{FF2B5EF4-FFF2-40B4-BE49-F238E27FC236}">
                <a16:creationId xmlns:a16="http://schemas.microsoft.com/office/drawing/2014/main" id="{59395D3C-6553-A069-92A0-36F7EA4CBC16}"/>
              </a:ext>
            </a:extLst>
          </p:cNvPr>
          <p:cNvSpPr txBox="1">
            <a:spLocks/>
          </p:cNvSpPr>
          <p:nvPr/>
        </p:nvSpPr>
        <p:spPr>
          <a:xfrm>
            <a:off x="8871310" y="5406871"/>
            <a:ext cx="4313426" cy="45878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1400" b="1" i="0" u="none" strike="noStrike" kern="1200" cap="none" spc="0" normalizeH="0" baseline="0" noProof="0">
                <a:ln>
                  <a:noFill/>
                </a:ln>
                <a:solidFill>
                  <a:schemeClr val="tx1">
                    <a:lumMod val="50000"/>
                  </a:schemeClr>
                </a:solidFill>
                <a:effectLst/>
                <a:uLnTx/>
                <a:uFillTx/>
                <a:latin typeface="Lato" panose="020F0502020204030203" pitchFamily="34" charset="0"/>
                <a:cs typeface="Calibri" panose="020F0502020204030204" pitchFamily="34" charset="0"/>
              </a:rPr>
              <a:t>Huang et al. (2016), </a:t>
            </a:r>
            <a:r>
              <a:rPr kumimoji="0" lang="en-US" sz="1400" b="1" i="1" u="none" strike="noStrike" kern="1200" cap="none" spc="0" normalizeH="0" baseline="0" noProof="0">
                <a:ln>
                  <a:noFill/>
                </a:ln>
                <a:solidFill>
                  <a:schemeClr val="tx1">
                    <a:lumMod val="50000"/>
                  </a:schemeClr>
                </a:solidFill>
                <a:effectLst/>
                <a:uLnTx/>
                <a:uFillTx/>
                <a:latin typeface="Lato" panose="020F0502020204030203" pitchFamily="34" charset="0"/>
                <a:cs typeface="Calibri" panose="020F0502020204030204" pitchFamily="34" charset="0"/>
              </a:rPr>
              <a:t>Applied Ergonomics</a:t>
            </a:r>
          </a:p>
        </p:txBody>
      </p:sp>
      <p:sp>
        <p:nvSpPr>
          <p:cNvPr id="47" name="Text Placeholder 2">
            <a:extLst>
              <a:ext uri="{FF2B5EF4-FFF2-40B4-BE49-F238E27FC236}">
                <a16:creationId xmlns:a16="http://schemas.microsoft.com/office/drawing/2014/main" id="{812572A8-7D10-EF0E-7A22-6BEEE4AEDFA1}"/>
              </a:ext>
            </a:extLst>
          </p:cNvPr>
          <p:cNvSpPr txBox="1">
            <a:spLocks/>
          </p:cNvSpPr>
          <p:nvPr/>
        </p:nvSpPr>
        <p:spPr>
          <a:xfrm>
            <a:off x="356615" y="2002536"/>
            <a:ext cx="4529163" cy="3598164"/>
          </a:xfrm>
          <a:prstGeom prst="rect">
            <a:avLst/>
          </a:prstGeom>
        </p:spPr>
        <p:txBody>
          <a:bodyPr vert="horz" lIns="91440" tIns="45720" rIns="91440" bIns="45720" rtlCol="0">
            <a:noAutofit/>
          </a:bodyPr>
          <a:lstStyle>
            <a:lvl1pPr marL="342900" indent="-3429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0" defTabSz="914400" rtl="0" eaLnBrk="1" fontAlgn="base" latinLnBrk="0" hangingPunct="1">
              <a:lnSpc>
                <a:spcPct val="100000"/>
              </a:lnSpc>
              <a:spcBef>
                <a:spcPts val="0"/>
              </a:spcBef>
              <a:spcAft>
                <a:spcPts val="600"/>
              </a:spcAft>
              <a:buClrTx/>
              <a:buSzTx/>
              <a:buFontTx/>
              <a:buNone/>
              <a:tabLst/>
              <a:defRPr/>
            </a:pPr>
            <a:r>
              <a:rPr kumimoji="0" lang="en-US" sz="2400" i="0" u="none" strike="noStrike" kern="0" cap="none" spc="0" normalizeH="0" baseline="0" noProof="0">
                <a:ln>
                  <a:noFill/>
                </a:ln>
                <a:solidFill>
                  <a:srgbClr val="585E60">
                    <a:lumMod val="50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Huang</a:t>
            </a:r>
            <a:r>
              <a:rPr lang="en-US" sz="2400" kern="0">
                <a:solidFill>
                  <a:srgbClr val="585E60">
                    <a:lumMod val="50000"/>
                  </a:srgbClr>
                </a:solidFill>
                <a:latin typeface="Noto Serif" panose="02020600060500020200" pitchFamily="18" charset="0"/>
                <a:ea typeface="Noto Serif" panose="02020600060500020200" pitchFamily="18" charset="0"/>
                <a:cs typeface="Noto Serif" panose="02020600060500020200" pitchFamily="18" charset="0"/>
              </a:rPr>
              <a:t> </a:t>
            </a:r>
            <a:r>
              <a:rPr kumimoji="0" lang="en-US" sz="2400" i="0" u="none" strike="noStrike" kern="0" cap="none" spc="0" normalizeH="0" baseline="0" noProof="0">
                <a:ln>
                  <a:noFill/>
                </a:ln>
                <a:solidFill>
                  <a:srgbClr val="585E60">
                    <a:lumMod val="50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et al. (2016) showed that SC has significant impact on employees’: </a:t>
            </a:r>
          </a:p>
          <a:p>
            <a:pPr marL="866775"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0" cap="none" spc="0" normalizeH="0" baseline="0" noProof="0">
                <a:ln>
                  <a:noFill/>
                </a:ln>
                <a:solidFill>
                  <a:srgbClr val="0057B8"/>
                </a:solidFill>
                <a:effectLst/>
                <a:uLnTx/>
                <a:uFillTx/>
                <a:latin typeface="Noto Serif" panose="02020600060500020200" pitchFamily="18" charset="0"/>
                <a:ea typeface="Noto Serif" panose="02020600060500020200" pitchFamily="18" charset="0"/>
                <a:cs typeface="Noto Serif" panose="02020600060500020200" pitchFamily="18" charset="0"/>
              </a:rPr>
              <a:t>Job Satisfaction </a:t>
            </a:r>
          </a:p>
          <a:p>
            <a:pPr marL="866775"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0" cap="none" spc="0" normalizeH="0" baseline="0" noProof="0">
                <a:ln>
                  <a:noFill/>
                </a:ln>
                <a:solidFill>
                  <a:srgbClr val="0057B8"/>
                </a:solidFill>
                <a:effectLst/>
                <a:uLnTx/>
                <a:uFillTx/>
                <a:latin typeface="Noto Serif" panose="02020600060500020200" pitchFamily="18" charset="0"/>
                <a:ea typeface="Noto Serif" panose="02020600060500020200" pitchFamily="18" charset="0"/>
                <a:cs typeface="Noto Serif" panose="02020600060500020200" pitchFamily="18" charset="0"/>
              </a:rPr>
              <a:t>Employee Engagement</a:t>
            </a:r>
          </a:p>
          <a:p>
            <a:pPr marL="866775"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0" cap="none" spc="0" normalizeH="0" baseline="0" noProof="0">
                <a:ln>
                  <a:noFill/>
                </a:ln>
                <a:solidFill>
                  <a:srgbClr val="0057B8"/>
                </a:solidFill>
                <a:effectLst/>
                <a:uLnTx/>
                <a:uFillTx/>
                <a:latin typeface="Noto Serif" panose="02020600060500020200" pitchFamily="18" charset="0"/>
                <a:ea typeface="Noto Serif" panose="02020600060500020200" pitchFamily="18" charset="0"/>
                <a:cs typeface="Noto Serif" panose="02020600060500020200" pitchFamily="18" charset="0"/>
              </a:rPr>
              <a:t>Objective Turnover Rate </a:t>
            </a:r>
          </a:p>
          <a:p>
            <a:pPr marL="236538" marR="0" lvl="0" indent="0" defTabSz="914400" rtl="0" eaLnBrk="1" fontAlgn="base" latinLnBrk="0" hangingPunct="1">
              <a:lnSpc>
                <a:spcPct val="100000"/>
              </a:lnSpc>
              <a:spcBef>
                <a:spcPts val="0"/>
              </a:spcBef>
              <a:spcAft>
                <a:spcPts val="600"/>
              </a:spcAft>
              <a:buClrTx/>
              <a:buSzTx/>
              <a:buFontTx/>
              <a:buNone/>
              <a:tabLst/>
              <a:defRPr/>
            </a:pPr>
            <a:r>
              <a:rPr kumimoji="0" lang="en-US" sz="2400" i="0" u="none" strike="noStrike" kern="0" cap="none" spc="0" normalizeH="0" baseline="0" noProof="0">
                <a:ln>
                  <a:noFill/>
                </a:ln>
                <a:solidFill>
                  <a:srgbClr val="585E60">
                    <a:lumMod val="50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The impact of safety climate extends beyond safety outcomes </a:t>
            </a:r>
          </a:p>
        </p:txBody>
      </p:sp>
      <p:grpSp>
        <p:nvGrpSpPr>
          <p:cNvPr id="9" name="Group 8">
            <a:extLst>
              <a:ext uri="{FF2B5EF4-FFF2-40B4-BE49-F238E27FC236}">
                <a16:creationId xmlns:a16="http://schemas.microsoft.com/office/drawing/2014/main" id="{7865A77D-7EA7-DBC5-23F5-7E3D49F399A7}"/>
              </a:ext>
            </a:extLst>
          </p:cNvPr>
          <p:cNvGrpSpPr/>
          <p:nvPr/>
        </p:nvGrpSpPr>
        <p:grpSpPr>
          <a:xfrm>
            <a:off x="4686659" y="2437021"/>
            <a:ext cx="7233198" cy="2741903"/>
            <a:chOff x="1130149" y="1752146"/>
            <a:chExt cx="6014188" cy="2353027"/>
          </a:xfrm>
        </p:grpSpPr>
        <p:grpSp>
          <p:nvGrpSpPr>
            <p:cNvPr id="11" name="Group 10">
              <a:extLst>
                <a:ext uri="{FF2B5EF4-FFF2-40B4-BE49-F238E27FC236}">
                  <a16:creationId xmlns:a16="http://schemas.microsoft.com/office/drawing/2014/main" id="{0BF07878-24FF-638F-B3F1-DD5013200444}"/>
                </a:ext>
              </a:extLst>
            </p:cNvPr>
            <p:cNvGrpSpPr/>
            <p:nvPr/>
          </p:nvGrpSpPr>
          <p:grpSpPr>
            <a:xfrm>
              <a:off x="1130149" y="1923333"/>
              <a:ext cx="6014188" cy="2181840"/>
              <a:chOff x="1130149" y="1923333"/>
              <a:chExt cx="6014188" cy="2181840"/>
            </a:xfrm>
          </p:grpSpPr>
          <p:sp>
            <p:nvSpPr>
              <p:cNvPr id="16" name="TextBox 15">
                <a:extLst>
                  <a:ext uri="{FF2B5EF4-FFF2-40B4-BE49-F238E27FC236}">
                    <a16:creationId xmlns:a16="http://schemas.microsoft.com/office/drawing/2014/main" id="{2B6CB2C3-B171-A562-E595-FBB3105E1D29}"/>
                  </a:ext>
                </a:extLst>
              </p:cNvPr>
              <p:cNvSpPr txBox="1"/>
              <p:nvPr/>
            </p:nvSpPr>
            <p:spPr>
              <a:xfrm>
                <a:off x="1130149" y="2483903"/>
                <a:ext cx="2166276" cy="1030090"/>
              </a:xfrm>
              <a:prstGeom prst="rect">
                <a:avLst/>
              </a:prstGeom>
              <a:noFill/>
              <a:ln w="28575">
                <a:solidFill>
                  <a:schemeClr val="tx1">
                    <a:lumMod val="95000"/>
                    <a:lumOff val="5000"/>
                  </a:schemeClr>
                </a:solidFill>
              </a:ln>
            </p:spPr>
            <p:txBody>
              <a:bodyPr wrap="square" rtlCol="0" anchor="ctr">
                <a:spAutoFit/>
              </a:bodyPr>
              <a:lstStyle/>
              <a:p>
                <a:pPr marL="0" marR="0" lvl="0" indent="0" algn="ctr" defTabSz="457200" rtl="0" eaLnBrk="1" fontAlgn="auto" latinLnBrk="0" hangingPunct="1">
                  <a:spcBef>
                    <a:spcPts val="0"/>
                  </a:spcBef>
                  <a:spcAft>
                    <a:spcPts val="1200"/>
                  </a:spcAft>
                  <a:buClrTx/>
                  <a:buSzTx/>
                  <a:buFontTx/>
                  <a:buNone/>
                  <a:tabLst/>
                  <a:defRPr/>
                </a:pPr>
                <a:r>
                  <a:rPr kumimoji="0" lang="en-US" sz="2400" b="1" i="0" u="none" strike="noStrike" kern="1200" cap="none" spc="0" normalizeH="0" baseline="0" noProof="0">
                    <a:ln>
                      <a:noFill/>
                    </a:ln>
                    <a:effectLst/>
                    <a:uLnTx/>
                    <a:uFillTx/>
                    <a:latin typeface="Lato" panose="020F0502020204030203" pitchFamily="34" charset="0"/>
                    <a:ea typeface="+mn-ea"/>
                    <a:cs typeface="+mn-cs"/>
                  </a:rPr>
                  <a:t>Safety Climate (company-level and group-level)</a:t>
                </a:r>
              </a:p>
            </p:txBody>
          </p:sp>
          <p:grpSp>
            <p:nvGrpSpPr>
              <p:cNvPr id="20" name="Group 19">
                <a:extLst>
                  <a:ext uri="{FF2B5EF4-FFF2-40B4-BE49-F238E27FC236}">
                    <a16:creationId xmlns:a16="http://schemas.microsoft.com/office/drawing/2014/main" id="{4284202F-3642-1EE0-98D4-DC4838E962AE}"/>
                  </a:ext>
                </a:extLst>
              </p:cNvPr>
              <p:cNvGrpSpPr/>
              <p:nvPr/>
            </p:nvGrpSpPr>
            <p:grpSpPr>
              <a:xfrm>
                <a:off x="4221018" y="1923333"/>
                <a:ext cx="2923319" cy="2181840"/>
                <a:chOff x="4221018" y="1923333"/>
                <a:chExt cx="2923319" cy="2181840"/>
              </a:xfrm>
            </p:grpSpPr>
            <p:sp>
              <p:nvSpPr>
                <p:cNvPr id="22" name="TextBox 21">
                  <a:extLst>
                    <a:ext uri="{FF2B5EF4-FFF2-40B4-BE49-F238E27FC236}">
                      <a16:creationId xmlns:a16="http://schemas.microsoft.com/office/drawing/2014/main" id="{DB8F88A4-6705-0967-7D79-B3E5BF8FABE4}"/>
                    </a:ext>
                  </a:extLst>
                </p:cNvPr>
                <p:cNvSpPr txBox="1"/>
                <p:nvPr/>
              </p:nvSpPr>
              <p:spPr>
                <a:xfrm>
                  <a:off x="5289299" y="1923333"/>
                  <a:ext cx="1837604" cy="562065"/>
                </a:xfrm>
                <a:prstGeom prst="rect">
                  <a:avLst/>
                </a:prstGeom>
                <a:noFill/>
                <a:ln w="28575">
                  <a:solidFill>
                    <a:schemeClr val="tx1"/>
                  </a:solidFill>
                </a:ln>
              </p:spPr>
              <p:txBody>
                <a:bodyPr wrap="square" rtlCol="0" anchor="ctr">
                  <a:spAutoFit/>
                </a:bodyPr>
                <a:lstStyle>
                  <a:defPPr>
                    <a:defRPr lang="en-US"/>
                  </a:defPPr>
                  <a:lvl1pPr algn="ctr">
                    <a:lnSpc>
                      <a:spcPct val="150000"/>
                    </a:lnSpc>
                    <a:defRPr sz="1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Lato" panose="020F0502020204030203" pitchFamily="34" charset="0"/>
                      <a:ea typeface="+mn-ea"/>
                      <a:cs typeface="+mn-cs"/>
                    </a:rPr>
                    <a:t>Job Satisfaction</a:t>
                  </a:r>
                </a:p>
              </p:txBody>
            </p:sp>
            <p:sp>
              <p:nvSpPr>
                <p:cNvPr id="23" name="TextBox 22">
                  <a:extLst>
                    <a:ext uri="{FF2B5EF4-FFF2-40B4-BE49-F238E27FC236}">
                      <a16:creationId xmlns:a16="http://schemas.microsoft.com/office/drawing/2014/main" id="{D0697B83-BE0B-E142-EC94-B235EA21E6D6}"/>
                    </a:ext>
                  </a:extLst>
                </p:cNvPr>
                <p:cNvSpPr txBox="1"/>
                <p:nvPr/>
              </p:nvSpPr>
              <p:spPr>
                <a:xfrm>
                  <a:off x="5289300" y="2659558"/>
                  <a:ext cx="1855037" cy="638499"/>
                </a:xfrm>
                <a:prstGeom prst="rect">
                  <a:avLst/>
                </a:prstGeom>
                <a:noFill/>
                <a:ln w="28575">
                  <a:solidFill>
                    <a:schemeClr val="tx1"/>
                  </a:solidFill>
                </a:ln>
              </p:spPr>
              <p:txBody>
                <a:bodyPr wrap="square" rtlCol="0" anchor="ctr">
                  <a:spAutoFit/>
                </a:bodyPr>
                <a:lstStyle>
                  <a:defPPr>
                    <a:defRPr lang="en-US"/>
                  </a:defPPr>
                  <a:lvl1pPr algn="ctr">
                    <a:lnSpc>
                      <a:spcPct val="150000"/>
                    </a:lnSpc>
                    <a:defRPr sz="1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Lato" panose="020F0502020204030203" pitchFamily="34" charset="0"/>
                      <a:ea typeface="+mn-ea"/>
                      <a:cs typeface="+mn-cs"/>
                    </a:rPr>
                    <a:t>Employee Engagement</a:t>
                  </a:r>
                </a:p>
              </p:txBody>
            </p:sp>
            <p:sp>
              <p:nvSpPr>
                <p:cNvPr id="24" name="TextBox 23">
                  <a:extLst>
                    <a:ext uri="{FF2B5EF4-FFF2-40B4-BE49-F238E27FC236}">
                      <a16:creationId xmlns:a16="http://schemas.microsoft.com/office/drawing/2014/main" id="{FF22D346-4AB5-471C-66B9-B8B843733434}"/>
                    </a:ext>
                  </a:extLst>
                </p:cNvPr>
                <p:cNvSpPr txBox="1"/>
                <p:nvPr/>
              </p:nvSpPr>
              <p:spPr>
                <a:xfrm>
                  <a:off x="5289299" y="3444860"/>
                  <a:ext cx="1855037" cy="660313"/>
                </a:xfrm>
                <a:prstGeom prst="rect">
                  <a:avLst/>
                </a:prstGeom>
                <a:noFill/>
                <a:ln w="28575">
                  <a:solidFill>
                    <a:schemeClr val="tx1"/>
                  </a:solidFill>
                </a:ln>
              </p:spPr>
              <p:txBody>
                <a:bodyPr wrap="square" rtlCol="0" anchor="ctr">
                  <a:spAutoFit/>
                </a:bodyPr>
                <a:lstStyle>
                  <a:defPPr>
                    <a:defRPr lang="en-US"/>
                  </a:defPPr>
                  <a:lvl1pPr algn="ctr">
                    <a:lnSpc>
                      <a:spcPct val="150000"/>
                    </a:lnSpc>
                    <a:defRPr sz="1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Lato" panose="020F0502020204030203" pitchFamily="34" charset="0"/>
                      <a:ea typeface="+mn-ea"/>
                      <a:cs typeface="+mn-cs"/>
                    </a:rPr>
                    <a:t>Objective Turn-over Rate</a:t>
                  </a:r>
                </a:p>
              </p:txBody>
            </p:sp>
            <p:cxnSp>
              <p:nvCxnSpPr>
                <p:cNvPr id="25" name="Straight Connector 24">
                  <a:extLst>
                    <a:ext uri="{FF2B5EF4-FFF2-40B4-BE49-F238E27FC236}">
                      <a16:creationId xmlns:a16="http://schemas.microsoft.com/office/drawing/2014/main" id="{871D60BF-D8BF-5A61-F658-5343337776B5}"/>
                    </a:ext>
                  </a:extLst>
                </p:cNvPr>
                <p:cNvCxnSpPr/>
                <p:nvPr/>
              </p:nvCxnSpPr>
              <p:spPr>
                <a:xfrm>
                  <a:off x="4221018" y="2222876"/>
                  <a:ext cx="0" cy="1552141"/>
                </a:xfrm>
                <a:prstGeom prst="line">
                  <a:avLst/>
                </a:prstGeom>
                <a:ln w="381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DAC45C1-B315-C21D-FE20-5F04926B609D}"/>
                    </a:ext>
                  </a:extLst>
                </p:cNvPr>
                <p:cNvCxnSpPr>
                  <a:cxnSpLocks/>
                  <a:endCxn id="22" idx="1"/>
                </p:cNvCxnSpPr>
                <p:nvPr/>
              </p:nvCxnSpPr>
              <p:spPr>
                <a:xfrm>
                  <a:off x="4221018" y="2204366"/>
                  <a:ext cx="1068281" cy="0"/>
                </a:xfrm>
                <a:prstGeom prst="straightConnector1">
                  <a:avLst/>
                </a:prstGeom>
                <a:ln w="381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D9A5A51-6A80-8DC6-5941-77025D8531F5}"/>
                    </a:ext>
                  </a:extLst>
                </p:cNvPr>
                <p:cNvCxnSpPr>
                  <a:endCxn id="23" idx="1"/>
                </p:cNvCxnSpPr>
                <p:nvPr/>
              </p:nvCxnSpPr>
              <p:spPr>
                <a:xfrm flipV="1">
                  <a:off x="4221018" y="2978808"/>
                  <a:ext cx="1068282" cy="6585"/>
                </a:xfrm>
                <a:prstGeom prst="straightConnector1">
                  <a:avLst/>
                </a:prstGeom>
                <a:ln w="381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5F84DD66-695D-6006-6D5C-866D2EAA2DB2}"/>
                    </a:ext>
                  </a:extLst>
                </p:cNvPr>
                <p:cNvCxnSpPr>
                  <a:endCxn id="24" idx="1"/>
                </p:cNvCxnSpPr>
                <p:nvPr/>
              </p:nvCxnSpPr>
              <p:spPr>
                <a:xfrm flipV="1">
                  <a:off x="4221018" y="3775017"/>
                  <a:ext cx="1068281" cy="2"/>
                </a:xfrm>
                <a:prstGeom prst="straightConnector1">
                  <a:avLst/>
                </a:prstGeom>
                <a:ln w="381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grpSp>
          <p:cxnSp>
            <p:nvCxnSpPr>
              <p:cNvPr id="21" name="Straight Arrow Connector 20">
                <a:extLst>
                  <a:ext uri="{FF2B5EF4-FFF2-40B4-BE49-F238E27FC236}">
                    <a16:creationId xmlns:a16="http://schemas.microsoft.com/office/drawing/2014/main" id="{4BE5CCED-8BCF-96A1-E0C4-B2135C61D368}"/>
                  </a:ext>
                </a:extLst>
              </p:cNvPr>
              <p:cNvCxnSpPr>
                <a:cxnSpLocks/>
                <a:stCxn id="16" idx="3"/>
              </p:cNvCxnSpPr>
              <p:nvPr/>
            </p:nvCxnSpPr>
            <p:spPr>
              <a:xfrm flipV="1">
                <a:off x="3296425" y="2989711"/>
                <a:ext cx="924592" cy="9237"/>
              </a:xfrm>
              <a:prstGeom prst="straightConnector1">
                <a:avLst/>
              </a:prstGeom>
              <a:ln w="381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2" name="Text Placeholder 1">
              <a:extLst>
                <a:ext uri="{FF2B5EF4-FFF2-40B4-BE49-F238E27FC236}">
                  <a16:creationId xmlns:a16="http://schemas.microsoft.com/office/drawing/2014/main" id="{620F27EE-55E3-8C96-9735-65192D52D0AB}"/>
                </a:ext>
              </a:extLst>
            </p:cNvPr>
            <p:cNvSpPr txBox="1">
              <a:spLocks/>
            </p:cNvSpPr>
            <p:nvPr/>
          </p:nvSpPr>
          <p:spPr>
            <a:xfrm>
              <a:off x="4609561" y="3142995"/>
              <a:ext cx="291193" cy="373191"/>
            </a:xfrm>
            <a:prstGeom prst="rect">
              <a:avLst/>
            </a:prstGeom>
            <a:ln>
              <a:noFill/>
            </a:ln>
          </p:spPr>
          <p:txBody>
            <a:bodyPr vert="horz" lIns="91440" tIns="45720" rIns="91440" bIns="45720" rtlCol="0">
              <a:noAutofit/>
            </a:bodyPr>
            <a:lstStyle>
              <a:lvl1pPr marL="342900" indent="-3429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30000"/>
                </a:lnSpc>
                <a:spcBef>
                  <a:spcPct val="20000"/>
                </a:spcBef>
                <a:spcAft>
                  <a:spcPts val="0"/>
                </a:spcAft>
                <a:buClrTx/>
                <a:buSzTx/>
                <a:buFont typeface="Arial"/>
                <a:buNone/>
                <a:tabLst/>
                <a:defRPr/>
              </a:pPr>
              <a:r>
                <a:rPr kumimoji="0" lang="en-US" sz="4400" b="1" i="0" u="none" strike="noStrike" kern="1200" cap="none" spc="0" normalizeH="0" baseline="0" noProof="0">
                  <a:ln>
                    <a:noFill/>
                  </a:ln>
                  <a:solidFill>
                    <a:schemeClr val="tx1"/>
                  </a:solidFill>
                  <a:effectLst/>
                  <a:uLnTx/>
                  <a:uFillTx/>
                  <a:latin typeface="Lato" panose="020F0502020204030203" pitchFamily="34" charset="0"/>
                  <a:ea typeface="+mn-ea"/>
                  <a:cs typeface="Noto Serif"/>
                </a:rPr>
                <a:t>-</a:t>
              </a:r>
            </a:p>
          </p:txBody>
        </p:sp>
        <p:sp>
          <p:nvSpPr>
            <p:cNvPr id="13" name="Text Placeholder 1">
              <a:extLst>
                <a:ext uri="{FF2B5EF4-FFF2-40B4-BE49-F238E27FC236}">
                  <a16:creationId xmlns:a16="http://schemas.microsoft.com/office/drawing/2014/main" id="{516E1ADE-67A4-4B64-80C4-E2A59F7ACF80}"/>
                </a:ext>
              </a:extLst>
            </p:cNvPr>
            <p:cNvSpPr txBox="1">
              <a:spLocks/>
            </p:cNvSpPr>
            <p:nvPr/>
          </p:nvSpPr>
          <p:spPr>
            <a:xfrm>
              <a:off x="4609561" y="2423884"/>
              <a:ext cx="291193" cy="373191"/>
            </a:xfrm>
            <a:prstGeom prst="rect">
              <a:avLst/>
            </a:prstGeom>
          </p:spPr>
          <p:txBody>
            <a:bodyPr vert="horz" lIns="91440" tIns="45720" rIns="91440" bIns="45720" rtlCol="0">
              <a:noAutofit/>
            </a:bodyPr>
            <a:lstStyle>
              <a:lvl1pPr marL="342900" indent="-3429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30000"/>
                </a:lnSpc>
                <a:spcBef>
                  <a:spcPct val="20000"/>
                </a:spcBef>
                <a:spcAft>
                  <a:spcPts val="0"/>
                </a:spcAft>
                <a:buClrTx/>
                <a:buSzTx/>
                <a:buFont typeface="Arial"/>
                <a:buNone/>
                <a:tabLst/>
                <a:defRPr/>
              </a:pPr>
              <a:r>
                <a:rPr kumimoji="0" lang="en-US" sz="3200" b="1" i="0" u="none" strike="noStrike" kern="1200" cap="none" spc="0" normalizeH="0" baseline="0" noProof="0">
                  <a:ln>
                    <a:noFill/>
                  </a:ln>
                  <a:solidFill>
                    <a:schemeClr val="tx1"/>
                  </a:solidFill>
                  <a:effectLst/>
                  <a:uLnTx/>
                  <a:uFillTx/>
                  <a:latin typeface="Lato" panose="020F0502020204030203" pitchFamily="34" charset="0"/>
                  <a:ea typeface="+mn-ea"/>
                  <a:cs typeface="Noto Serif"/>
                </a:rPr>
                <a:t>+</a:t>
              </a:r>
            </a:p>
          </p:txBody>
        </p:sp>
        <p:sp>
          <p:nvSpPr>
            <p:cNvPr id="14" name="Text Placeholder 1">
              <a:extLst>
                <a:ext uri="{FF2B5EF4-FFF2-40B4-BE49-F238E27FC236}">
                  <a16:creationId xmlns:a16="http://schemas.microsoft.com/office/drawing/2014/main" id="{B3B92091-C36F-AC67-AD49-905EC14E8B31}"/>
                </a:ext>
              </a:extLst>
            </p:cNvPr>
            <p:cNvSpPr txBox="1">
              <a:spLocks/>
            </p:cNvSpPr>
            <p:nvPr/>
          </p:nvSpPr>
          <p:spPr>
            <a:xfrm>
              <a:off x="4617931" y="1752146"/>
              <a:ext cx="291193" cy="373191"/>
            </a:xfrm>
            <a:prstGeom prst="rect">
              <a:avLst/>
            </a:prstGeom>
          </p:spPr>
          <p:txBody>
            <a:bodyPr vert="horz" lIns="91440" tIns="45720" rIns="91440" bIns="45720" rtlCol="0">
              <a:noAutofit/>
            </a:bodyPr>
            <a:lstStyle>
              <a:lvl1pPr marL="342900" indent="-3429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1pPr>
              <a:lvl2pPr marL="742950" indent="-28575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2pPr>
              <a:lvl3pPr marL="11430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3pPr>
              <a:lvl4pPr marL="16002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4pPr>
              <a:lvl5pPr marL="2057400" indent="-228600" algn="l" defTabSz="457200" rtl="0" eaLnBrk="1" latinLnBrk="0" hangingPunct="1">
                <a:lnSpc>
                  <a:spcPct val="130000"/>
                </a:lnSpc>
                <a:spcBef>
                  <a:spcPct val="20000"/>
                </a:spcBef>
                <a:buFont typeface="Arial"/>
                <a:buChar char="»"/>
                <a:defRPr sz="240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30000"/>
                </a:lnSpc>
                <a:spcBef>
                  <a:spcPct val="20000"/>
                </a:spcBef>
                <a:spcAft>
                  <a:spcPts val="0"/>
                </a:spcAft>
                <a:buClrTx/>
                <a:buSzTx/>
                <a:buFont typeface="Arial"/>
                <a:buNone/>
                <a:tabLst/>
                <a:defRPr/>
              </a:pPr>
              <a:r>
                <a:rPr kumimoji="0" lang="en-US" sz="3200" b="1" i="0" u="none" strike="noStrike" kern="1200" cap="none" spc="0" normalizeH="0" baseline="0" noProof="0">
                  <a:ln>
                    <a:noFill/>
                  </a:ln>
                  <a:solidFill>
                    <a:schemeClr val="tx1"/>
                  </a:solidFill>
                  <a:effectLst/>
                  <a:uLnTx/>
                  <a:uFillTx/>
                  <a:latin typeface="Lato" panose="020F0502020204030203" pitchFamily="34" charset="0"/>
                  <a:ea typeface="+mn-ea"/>
                  <a:cs typeface="Noto Serif"/>
                </a:rPr>
                <a:t>+</a:t>
              </a:r>
            </a:p>
          </p:txBody>
        </p:sp>
      </p:grpSp>
    </p:spTree>
    <p:extLst>
      <p:ext uri="{BB962C8B-B14F-4D97-AF65-F5344CB8AC3E}">
        <p14:creationId xmlns:p14="http://schemas.microsoft.com/office/powerpoint/2010/main" val="3357348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ABCC8C-2413-0B4C-4EDC-CE488E1C93B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67ED4AC-B4B5-5D9D-B1D4-88402755490D}"/>
              </a:ext>
            </a:extLst>
          </p:cNvPr>
          <p:cNvSpPr/>
          <p:nvPr/>
        </p:nvSpPr>
        <p:spPr>
          <a:xfrm>
            <a:off x="0" y="0"/>
            <a:ext cx="12192000" cy="72287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B165F0-F932-2355-316D-349D427B7CAE}"/>
              </a:ext>
            </a:extLst>
          </p:cNvPr>
          <p:cNvSpPr/>
          <p:nvPr/>
        </p:nvSpPr>
        <p:spPr>
          <a:xfrm>
            <a:off x="0" y="0"/>
            <a:ext cx="12192000" cy="7228703"/>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7680A0F-6E21-A879-AE0D-8FCABCCD2399}"/>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pic>
        <p:nvPicPr>
          <p:cNvPr id="8" name="Picture 7">
            <a:extLst>
              <a:ext uri="{FF2B5EF4-FFF2-40B4-BE49-F238E27FC236}">
                <a16:creationId xmlns:a16="http://schemas.microsoft.com/office/drawing/2014/main" id="{57624F5C-E2C4-DF25-E6D6-D5F1CCC273E5}"/>
              </a:ext>
            </a:extLst>
          </p:cNvPr>
          <p:cNvPicPr>
            <a:picLocks noChangeAspect="1"/>
          </p:cNvPicPr>
          <p:nvPr/>
        </p:nvPicPr>
        <p:blipFill>
          <a:blip r:embed="rId3"/>
          <a:stretch>
            <a:fillRect/>
          </a:stretch>
        </p:blipFill>
        <p:spPr>
          <a:xfrm>
            <a:off x="457200" y="146957"/>
            <a:ext cx="2071007" cy="853224"/>
          </a:xfrm>
          <a:prstGeom prst="rect">
            <a:avLst/>
          </a:prstGeom>
        </p:spPr>
      </p:pic>
      <p:sp>
        <p:nvSpPr>
          <p:cNvPr id="2" name="Text Placeholder 1">
            <a:extLst>
              <a:ext uri="{FF2B5EF4-FFF2-40B4-BE49-F238E27FC236}">
                <a16:creationId xmlns:a16="http://schemas.microsoft.com/office/drawing/2014/main" id="{437E1BAA-627A-D7E0-EF06-B5212762E146}"/>
              </a:ext>
            </a:extLst>
          </p:cNvPr>
          <p:cNvSpPr txBox="1">
            <a:spLocks/>
          </p:cNvSpPr>
          <p:nvPr/>
        </p:nvSpPr>
        <p:spPr>
          <a:xfrm>
            <a:off x="2024854" y="2664595"/>
            <a:ext cx="8142287" cy="3629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a:solidFill>
                  <a:srgbClr val="FFC67E"/>
                </a:solidFill>
                <a:latin typeface="Lato" panose="020F0502020204030203" pitchFamily="34" charset="0"/>
                <a:ea typeface="Lato Regular" panose="020F0502020204030203" pitchFamily="34" charset="0"/>
                <a:cs typeface="Lato Regular" panose="020F0502020204030203" pitchFamily="34" charset="0"/>
              </a:rPr>
              <a:t>Safety Culture </a:t>
            </a:r>
            <a:r>
              <a:rPr lang="en-US" sz="3200">
                <a:solidFill>
                  <a:schemeClr val="bg1"/>
                </a:solidFill>
                <a:latin typeface="Lato" panose="020F0502020204030203" pitchFamily="34" charset="0"/>
                <a:ea typeface="Lato Regular" panose="020F0502020204030203" pitchFamily="34" charset="0"/>
                <a:cs typeface="Lato Regular" panose="020F0502020204030203" pitchFamily="34" charset="0"/>
              </a:rPr>
              <a:t>&amp; </a:t>
            </a:r>
            <a:r>
              <a:rPr lang="en-US" sz="3200" b="1">
                <a:solidFill>
                  <a:srgbClr val="FFC67E"/>
                </a:solidFill>
                <a:latin typeface="Lato" panose="020F0502020204030203" pitchFamily="34" charset="0"/>
                <a:ea typeface="Lato Regular" panose="020F0502020204030203" pitchFamily="34" charset="0"/>
                <a:cs typeface="Lato Regular" panose="020F0502020204030203" pitchFamily="34" charset="0"/>
              </a:rPr>
              <a:t>Safety Climate </a:t>
            </a:r>
          </a:p>
          <a:p>
            <a:pPr marL="0" indent="0" algn="ctr">
              <a:buFont typeface="Arial" panose="020B0604020202020204" pitchFamily="34" charset="0"/>
              <a:buNone/>
            </a:pPr>
            <a:r>
              <a:rPr lang="en-US" sz="3200">
                <a:solidFill>
                  <a:schemeClr val="bg1"/>
                </a:solidFill>
                <a:latin typeface="Lato" panose="020F0502020204030203" pitchFamily="34" charset="0"/>
                <a:ea typeface="Lato Regular" panose="020F0502020204030203" pitchFamily="34" charset="0"/>
                <a:cs typeface="Lato Regular" panose="020F0502020204030203" pitchFamily="34" charset="0"/>
              </a:rPr>
              <a:t>can be monitored and measured, </a:t>
            </a:r>
          </a:p>
          <a:p>
            <a:pPr marL="0" indent="0" algn="ctr">
              <a:buFont typeface="Arial" panose="020B0604020202020204" pitchFamily="34" charset="0"/>
              <a:buNone/>
            </a:pPr>
            <a:r>
              <a:rPr lang="en-US" sz="3200">
                <a:solidFill>
                  <a:schemeClr val="bg1"/>
                </a:solidFill>
                <a:latin typeface="Lato" panose="020F0502020204030203" pitchFamily="34" charset="0"/>
                <a:ea typeface="Lato Regular" panose="020F0502020204030203" pitchFamily="34" charset="0"/>
                <a:cs typeface="Lato Regular" panose="020F0502020204030203" pitchFamily="34" charset="0"/>
              </a:rPr>
              <a:t>hence improved:</a:t>
            </a:r>
          </a:p>
          <a:p>
            <a:pPr marL="0" indent="0" algn="ctr">
              <a:buFont typeface="Arial" panose="020B0604020202020204" pitchFamily="34" charset="0"/>
              <a:buNone/>
            </a:pPr>
            <a:endParaRPr lang="en-US" sz="3200">
              <a:solidFill>
                <a:schemeClr val="bg1"/>
              </a:solidFill>
              <a:latin typeface="Lato" panose="020F0502020204030203" pitchFamily="34" charset="0"/>
              <a:ea typeface="Lato Regular" panose="020F0502020204030203" pitchFamily="34" charset="0"/>
              <a:cs typeface="Lato Regular" panose="020F0502020204030203" pitchFamily="34" charset="0"/>
            </a:endParaRPr>
          </a:p>
          <a:p>
            <a:pPr marL="0" indent="0" algn="ctr">
              <a:buFont typeface="Arial" panose="020B0604020202020204" pitchFamily="34" charset="0"/>
              <a:buNone/>
            </a:pPr>
            <a:r>
              <a:rPr lang="en-US" sz="3200" b="1" i="1" spc="300">
                <a:solidFill>
                  <a:srgbClr val="FFC67E"/>
                </a:solidFill>
                <a:latin typeface="Lato" panose="020F0502020204030203" pitchFamily="34" charset="0"/>
                <a:ea typeface="Lato Regular" panose="020F0502020204030203" pitchFamily="34" charset="0"/>
                <a:cs typeface="Lato Regular" panose="020F0502020204030203" pitchFamily="34" charset="0"/>
              </a:rPr>
              <a:t>“What gets measured gets managed”</a:t>
            </a:r>
          </a:p>
        </p:txBody>
      </p:sp>
      <p:cxnSp>
        <p:nvCxnSpPr>
          <p:cNvPr id="6" name="Straight Connector 5" title="Straight line.">
            <a:extLst>
              <a:ext uri="{FF2B5EF4-FFF2-40B4-BE49-F238E27FC236}">
                <a16:creationId xmlns:a16="http://schemas.microsoft.com/office/drawing/2014/main" id="{68BC8A76-DCC0-A8CF-9C2F-41A806018B28}"/>
              </a:ext>
            </a:extLst>
          </p:cNvPr>
          <p:cNvCxnSpPr/>
          <p:nvPr/>
        </p:nvCxnSpPr>
        <p:spPr>
          <a:xfrm>
            <a:off x="2298868" y="2007618"/>
            <a:ext cx="7594261" cy="8640"/>
          </a:xfrm>
          <a:prstGeom prst="line">
            <a:avLst/>
          </a:prstGeom>
          <a:noFill/>
          <a:ln w="57150" cap="flat" cmpd="sng" algn="ctr">
            <a:solidFill>
              <a:schemeClr val="bg1"/>
            </a:solidFill>
            <a:prstDash val="solid"/>
          </a:ln>
          <a:effectLst/>
        </p:spPr>
      </p:cxnSp>
      <p:cxnSp>
        <p:nvCxnSpPr>
          <p:cNvPr id="9" name="Straight Connector 8" title="Straight line.">
            <a:extLst>
              <a:ext uri="{FF2B5EF4-FFF2-40B4-BE49-F238E27FC236}">
                <a16:creationId xmlns:a16="http://schemas.microsoft.com/office/drawing/2014/main" id="{DD28FDDC-C69A-3D60-91EA-E4A8796353C9}"/>
              </a:ext>
            </a:extLst>
          </p:cNvPr>
          <p:cNvCxnSpPr/>
          <p:nvPr/>
        </p:nvCxnSpPr>
        <p:spPr>
          <a:xfrm>
            <a:off x="2298868" y="6339618"/>
            <a:ext cx="7594261" cy="8640"/>
          </a:xfrm>
          <a:prstGeom prst="line">
            <a:avLst/>
          </a:prstGeom>
          <a:noFill/>
          <a:ln w="57150" cap="flat" cmpd="sng" algn="ctr">
            <a:solidFill>
              <a:schemeClr val="bg1"/>
            </a:solidFill>
            <a:prstDash val="solid"/>
          </a:ln>
          <a:effectLst/>
        </p:spPr>
      </p:cxnSp>
    </p:spTree>
    <p:extLst>
      <p:ext uri="{BB962C8B-B14F-4D97-AF65-F5344CB8AC3E}">
        <p14:creationId xmlns:p14="http://schemas.microsoft.com/office/powerpoint/2010/main" val="1109492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730D4-57AE-B3D7-AE1F-F9CE1C81CD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CBBA23D-E601-0447-4AA4-8461C5AA7C3E}"/>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D0C4FD-2ADD-4F7C-D4E0-579198DB2C33}"/>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559D5A-9BFC-049C-7359-225CAE03C33A}"/>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04B076B-6EC8-0B1B-519F-73B3D0D85022}"/>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1115A9F2-9DF2-B588-CB8D-DFDEFABD5425}"/>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0C523C7F-3741-379E-1EBF-EEAA25805AAD}"/>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5 Main Projects</a:t>
            </a:r>
          </a:p>
        </p:txBody>
      </p:sp>
      <p:sp>
        <p:nvSpPr>
          <p:cNvPr id="9" name="Text Placeholder 2">
            <a:extLst>
              <a:ext uri="{FF2B5EF4-FFF2-40B4-BE49-F238E27FC236}">
                <a16:creationId xmlns:a16="http://schemas.microsoft.com/office/drawing/2014/main" id="{A34D0D82-4B67-90F3-6D3F-3D8B8ED7304A}"/>
              </a:ext>
            </a:extLst>
          </p:cNvPr>
          <p:cNvSpPr txBox="1">
            <a:spLocks/>
          </p:cNvSpPr>
          <p:nvPr/>
        </p:nvSpPr>
        <p:spPr>
          <a:xfrm>
            <a:off x="356615" y="2002536"/>
            <a:ext cx="7504675" cy="4197091"/>
          </a:xfrm>
          <a:prstGeom prst="rect">
            <a:avLst/>
          </a:prstGeom>
        </p:spPr>
        <p:txBody>
          <a:bodyPr vert="horz" lIns="91440" tIns="45720" rIns="91440" bIns="45720" rtlCol="0" anchor="ctr">
            <a:normAutofit fontScale="400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nSpc>
                <a:spcPct val="120000"/>
              </a:lnSpc>
              <a:buFont typeface="Wingdings" pitchFamily="2" charset="2"/>
              <a:buChar char="ü"/>
            </a:pPr>
            <a:r>
              <a:rPr lang="en-US" sz="5100" b="1">
                <a:solidFill>
                  <a:srgbClr val="0057B8"/>
                </a:solidFill>
                <a:latin typeface="Lato" panose="020F0502020204030203" pitchFamily="34" charset="0"/>
                <a:ea typeface="Lato" panose="020F0502020204030203" pitchFamily="34" charset="0"/>
                <a:cs typeface="Lato" panose="020F0502020204030203" pitchFamily="34" charset="0"/>
              </a:rPr>
              <a:t>Safety Climate Survey </a:t>
            </a:r>
          </a:p>
          <a:p>
            <a:pPr>
              <a:lnSpc>
                <a:spcPct val="120000"/>
              </a:lnSpc>
            </a:pPr>
            <a:endParaRPr lang="en-US" sz="5100" b="1">
              <a:solidFill>
                <a:srgbClr val="0057B8"/>
              </a:solidFill>
              <a:latin typeface="Lato" panose="020F0502020204030203" pitchFamily="34" charset="0"/>
              <a:ea typeface="Lato" panose="020F0502020204030203" pitchFamily="34" charset="0"/>
              <a:cs typeface="Lato" panose="020F0502020204030203" pitchFamily="34" charset="0"/>
            </a:endParaRPr>
          </a:p>
          <a:p>
            <a:pPr marL="571500" indent="-571500">
              <a:lnSpc>
                <a:spcPct val="120000"/>
              </a:lnSpc>
              <a:buFont typeface="Wingdings" pitchFamily="2" charset="2"/>
              <a:buChar char="ü"/>
            </a:pPr>
            <a:r>
              <a:rPr lang="en-US" sz="5100" b="1">
                <a:solidFill>
                  <a:srgbClr val="0057B8"/>
                </a:solidFill>
                <a:latin typeface="Lato" panose="020F0502020204030203" pitchFamily="34" charset="0"/>
                <a:ea typeface="Lato" panose="020F0502020204030203" pitchFamily="34" charset="0"/>
                <a:cs typeface="Lato" panose="020F0502020204030203" pitchFamily="34" charset="0"/>
              </a:rPr>
              <a:t>Total Worker Health Climate Survey (NIOSH) </a:t>
            </a:r>
          </a:p>
          <a:p>
            <a:pPr marL="571500" indent="-571500">
              <a:lnSpc>
                <a:spcPct val="120000"/>
              </a:lnSpc>
              <a:buFont typeface="Wingdings" pitchFamily="2" charset="2"/>
              <a:buChar char="ü"/>
            </a:pPr>
            <a:endParaRPr lang="en-US" sz="5100" b="1">
              <a:solidFill>
                <a:srgbClr val="0057B8"/>
              </a:solidFill>
              <a:latin typeface="Lato" panose="020F0502020204030203" pitchFamily="34" charset="0"/>
              <a:ea typeface="Lato" panose="020F0502020204030203" pitchFamily="34" charset="0"/>
              <a:cs typeface="Lato" panose="020F0502020204030203" pitchFamily="34" charset="0"/>
            </a:endParaRPr>
          </a:p>
          <a:p>
            <a:pPr marL="571500" indent="-571500">
              <a:lnSpc>
                <a:spcPct val="120000"/>
              </a:lnSpc>
              <a:buFont typeface="Wingdings" pitchFamily="2" charset="2"/>
              <a:buChar char="ü"/>
            </a:pPr>
            <a:r>
              <a:rPr lang="en-US" sz="5100" b="1">
                <a:solidFill>
                  <a:srgbClr val="0057B8"/>
                </a:solidFill>
                <a:latin typeface="Lato" panose="020F0502020204030203" pitchFamily="34" charset="0"/>
                <a:ea typeface="Lato" panose="020F0502020204030203" pitchFamily="34" charset="0"/>
                <a:cs typeface="Lato" panose="020F0502020204030203" pitchFamily="34" charset="0"/>
              </a:rPr>
              <a:t>Respectful Workplace Climate Survey (Oregon BOLI/DOT)</a:t>
            </a:r>
          </a:p>
          <a:p>
            <a:pPr marL="571500" indent="-571500">
              <a:lnSpc>
                <a:spcPct val="120000"/>
              </a:lnSpc>
              <a:buFont typeface="Wingdings" pitchFamily="2" charset="2"/>
              <a:buChar char="ü"/>
            </a:pPr>
            <a:endParaRPr lang="en-US" sz="5100" b="1">
              <a:solidFill>
                <a:srgbClr val="0057B8"/>
              </a:solidFill>
              <a:latin typeface="Lato" panose="020F0502020204030203" pitchFamily="34" charset="0"/>
              <a:ea typeface="Lato" panose="020F0502020204030203" pitchFamily="34" charset="0"/>
              <a:cs typeface="Lato" panose="020F0502020204030203" pitchFamily="34" charset="0"/>
            </a:endParaRPr>
          </a:p>
          <a:p>
            <a:pPr marL="571500" indent="-571500">
              <a:lnSpc>
                <a:spcPct val="120000"/>
              </a:lnSpc>
              <a:buFont typeface="Wingdings" pitchFamily="2" charset="2"/>
              <a:buChar char="ü"/>
            </a:pPr>
            <a:r>
              <a:rPr lang="en-US" sz="5100" b="1">
                <a:solidFill>
                  <a:srgbClr val="0057B8"/>
                </a:solidFill>
                <a:latin typeface="Lato" panose="020F0502020204030203" pitchFamily="34" charset="0"/>
                <a:ea typeface="Lato" panose="020F0502020204030203" pitchFamily="34" charset="0"/>
                <a:cs typeface="Lato" panose="020F0502020204030203" pitchFamily="34" charset="0"/>
              </a:rPr>
              <a:t>Building a Safe, Healthy, and Respectful Workplace for Tradeswomen (NIOSH)</a:t>
            </a:r>
          </a:p>
          <a:p>
            <a:pPr marL="571500" indent="-571500">
              <a:lnSpc>
                <a:spcPct val="120000"/>
              </a:lnSpc>
              <a:buFont typeface="Wingdings" pitchFamily="2" charset="2"/>
              <a:buChar char="ü"/>
            </a:pPr>
            <a:endParaRPr lang="en-US" sz="5100" b="1">
              <a:solidFill>
                <a:srgbClr val="0057B8"/>
              </a:solidFill>
              <a:latin typeface="Lato" panose="020F0502020204030203" pitchFamily="34" charset="0"/>
              <a:ea typeface="Lato" panose="020F0502020204030203" pitchFamily="34" charset="0"/>
              <a:cs typeface="Lato" panose="020F0502020204030203" pitchFamily="34" charset="0"/>
            </a:endParaRPr>
          </a:p>
          <a:p>
            <a:pPr marL="571500" indent="-571500">
              <a:lnSpc>
                <a:spcPct val="120000"/>
              </a:lnSpc>
              <a:buFont typeface="Wingdings" pitchFamily="2" charset="2"/>
              <a:buChar char="ü"/>
            </a:pPr>
            <a:r>
              <a:rPr lang="en-US" sz="5100" b="1">
                <a:solidFill>
                  <a:srgbClr val="0057B8"/>
                </a:solidFill>
                <a:latin typeface="Lato" panose="020F0502020204030203" pitchFamily="34" charset="0"/>
                <a:ea typeface="Lato" panose="020F0502020204030203" pitchFamily="34" charset="0"/>
                <a:cs typeface="Lato" panose="020F0502020204030203" pitchFamily="34" charset="0"/>
              </a:rPr>
              <a:t>Organizational Culture and Climate Intervention Training Program (NIH Fogarty) </a:t>
            </a:r>
          </a:p>
          <a:p>
            <a:pPr>
              <a:lnSpc>
                <a:spcPct val="120000"/>
              </a:lnSpc>
            </a:pPr>
            <a:r>
              <a:rPr lang="en-US" sz="3200" b="1">
                <a:solidFill>
                  <a:srgbClr val="0057B8"/>
                </a:solidFill>
                <a:latin typeface="Lato" panose="020F0502020204030203" pitchFamily="34" charset="0"/>
                <a:ea typeface="Lato" panose="020F0502020204030203" pitchFamily="34" charset="0"/>
                <a:cs typeface="Lato" panose="020F0502020204030203" pitchFamily="34" charset="0"/>
              </a:rPr>
              <a:t>	</a:t>
            </a:r>
            <a:endParaRPr lang="en-US" sz="2100" b="1">
              <a:solidFill>
                <a:srgbClr val="0057B8"/>
              </a:solidFill>
              <a:cs typeface="Calibri" panose="020F0502020204030204" pitchFamily="34" charset="0"/>
            </a:endParaRPr>
          </a:p>
        </p:txBody>
      </p:sp>
      <p:pic>
        <p:nvPicPr>
          <p:cNvPr id="14" name="Picture 13">
            <a:extLst>
              <a:ext uri="{FF2B5EF4-FFF2-40B4-BE49-F238E27FC236}">
                <a16:creationId xmlns:a16="http://schemas.microsoft.com/office/drawing/2014/main" id="{7C92F7A7-82DF-0E74-AB18-AF4EB1E92A13}"/>
              </a:ext>
            </a:extLst>
          </p:cNvPr>
          <p:cNvPicPr>
            <a:picLocks noChangeAspect="1"/>
          </p:cNvPicPr>
          <p:nvPr/>
        </p:nvPicPr>
        <p:blipFill>
          <a:blip r:embed="rId5"/>
          <a:stretch>
            <a:fillRect/>
          </a:stretch>
        </p:blipFill>
        <p:spPr>
          <a:xfrm>
            <a:off x="7861291" y="1860017"/>
            <a:ext cx="4071658" cy="215617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3B6836EC-44A8-C550-1D44-EE21ABD8150E}"/>
              </a:ext>
            </a:extLst>
          </p:cNvPr>
          <p:cNvPicPr>
            <a:picLocks noChangeAspect="1"/>
          </p:cNvPicPr>
          <p:nvPr/>
        </p:nvPicPr>
        <p:blipFill>
          <a:blip r:embed="rId6"/>
          <a:stretch>
            <a:fillRect/>
          </a:stretch>
        </p:blipFill>
        <p:spPr>
          <a:xfrm>
            <a:off x="8217905" y="4391094"/>
            <a:ext cx="2610396" cy="203225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70378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B9474C-00C5-9FA6-9D5F-BFEB8A8B85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687E75-891C-F473-1CAE-F3217AE313B3}"/>
              </a:ext>
            </a:extLst>
          </p:cNvPr>
          <p:cNvSpPr/>
          <p:nvPr/>
        </p:nvSpPr>
        <p:spPr>
          <a:xfrm>
            <a:off x="0" y="0"/>
            <a:ext cx="12192000" cy="72287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5528058-E330-C129-A037-FF09CA0C3138}"/>
              </a:ext>
            </a:extLst>
          </p:cNvPr>
          <p:cNvSpPr/>
          <p:nvPr/>
        </p:nvSpPr>
        <p:spPr>
          <a:xfrm>
            <a:off x="0" y="0"/>
            <a:ext cx="12192000" cy="7228703"/>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5623E45-984D-6EA7-43DA-D403FC665E40}"/>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7" name="Title 1">
            <a:extLst>
              <a:ext uri="{FF2B5EF4-FFF2-40B4-BE49-F238E27FC236}">
                <a16:creationId xmlns:a16="http://schemas.microsoft.com/office/drawing/2014/main" id="{3FB7C4AE-2A0E-FF47-E9A5-474DCED0746D}"/>
              </a:ext>
            </a:extLst>
          </p:cNvPr>
          <p:cNvSpPr>
            <a:spLocks noGrp="1"/>
          </p:cNvSpPr>
          <p:nvPr>
            <p:ph type="title"/>
          </p:nvPr>
        </p:nvSpPr>
        <p:spPr>
          <a:xfrm>
            <a:off x="1387928" y="1234440"/>
            <a:ext cx="9416142" cy="2453993"/>
          </a:xfrm>
        </p:spPr>
        <p:txBody>
          <a:bodyPr vert="horz" lIns="68580" tIns="34290" rIns="68580" bIns="34290" rtlCol="0" anchor="ctr">
            <a:normAutofit fontScale="90000"/>
          </a:bodyPr>
          <a:lstStyle/>
          <a:p>
            <a:pPr algn="ct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Developing and Validating a </a:t>
            </a:r>
            <a:b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US" sz="3600" b="1" i="1">
                <a:solidFill>
                  <a:schemeClr val="bg1"/>
                </a:solidFill>
                <a:latin typeface="Noto Serif" panose="02020600060500020200" pitchFamily="18" charset="0"/>
                <a:ea typeface="Noto Serif" panose="02020600060500020200" pitchFamily="18" charset="0"/>
                <a:cs typeface="Noto Serif" panose="02020600060500020200" pitchFamily="18" charset="0"/>
              </a:rPr>
              <a:t>Respectful Workplace Climate Scale </a:t>
            </a:r>
            <a:b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with Construction Workers as Exemplar: </a:t>
            </a:r>
            <a:b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A </a:t>
            </a:r>
            <a:r>
              <a:rPr lang="en-US" sz="3600" b="1" i="1">
                <a:solidFill>
                  <a:schemeClr val="bg1"/>
                </a:solidFill>
                <a:latin typeface="Noto Serif" panose="02020600060500020200" pitchFamily="18" charset="0"/>
                <a:ea typeface="Noto Serif" panose="02020600060500020200" pitchFamily="18" charset="0"/>
                <a:cs typeface="Noto Serif" panose="02020600060500020200" pitchFamily="18" charset="0"/>
              </a:rPr>
              <a:t>Total Worker Health</a:t>
            </a:r>
            <a: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 Approach </a:t>
            </a: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a:solidFill>
                  <a:schemeClr val="bg1"/>
                </a:solidFill>
                <a:latin typeface="Noto Serif" panose="02020600060500020200" pitchFamily="18" charset="0"/>
                <a:ea typeface="Noto Serif" panose="02020600060500020200" pitchFamily="18" charset="0"/>
                <a:cs typeface="Noto Serif" panose="02020600060500020200" pitchFamily="18" charset="0"/>
              </a:rPr>
            </a:br>
            <a:endPar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pic>
        <p:nvPicPr>
          <p:cNvPr id="3" name="Picture 2" descr="A group of people wearing safety vests and helmets looking at a blueprint&#10;&#10;Description automatically generated">
            <a:extLst>
              <a:ext uri="{FF2B5EF4-FFF2-40B4-BE49-F238E27FC236}">
                <a16:creationId xmlns:a16="http://schemas.microsoft.com/office/drawing/2014/main" id="{C9D73501-3579-60F3-B315-B37F13D9ABA6}"/>
              </a:ext>
            </a:extLst>
          </p:cNvPr>
          <p:cNvPicPr>
            <a:picLocks noChangeAspect="1"/>
          </p:cNvPicPr>
          <p:nvPr/>
        </p:nvPicPr>
        <p:blipFill>
          <a:blip r:embed="rId3"/>
          <a:stretch>
            <a:fillRect/>
          </a:stretch>
        </p:blipFill>
        <p:spPr>
          <a:xfrm>
            <a:off x="3641907" y="3614351"/>
            <a:ext cx="4908183" cy="320488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12D64F69-D765-9EC9-0E5E-709F6CB69A3B}"/>
              </a:ext>
            </a:extLst>
          </p:cNvPr>
          <p:cNvPicPr>
            <a:picLocks noChangeAspect="1"/>
          </p:cNvPicPr>
          <p:nvPr/>
        </p:nvPicPr>
        <p:blipFill>
          <a:blip r:embed="rId4"/>
          <a:stretch>
            <a:fillRect/>
          </a:stretch>
        </p:blipFill>
        <p:spPr>
          <a:xfrm>
            <a:off x="457200" y="146957"/>
            <a:ext cx="1758755" cy="724581"/>
          </a:xfrm>
          <a:prstGeom prst="rect">
            <a:avLst/>
          </a:prstGeom>
        </p:spPr>
      </p:pic>
      <p:pic>
        <p:nvPicPr>
          <p:cNvPr id="9" name="Picture 8">
            <a:extLst>
              <a:ext uri="{FF2B5EF4-FFF2-40B4-BE49-F238E27FC236}">
                <a16:creationId xmlns:a16="http://schemas.microsoft.com/office/drawing/2014/main" id="{08E850B4-5804-2BD2-2074-2F31F6487775}"/>
              </a:ext>
            </a:extLst>
          </p:cNvPr>
          <p:cNvPicPr/>
          <p:nvPr/>
        </p:nvPicPr>
        <p:blipFill>
          <a:blip r:embed="rId5"/>
          <a:stretch>
            <a:fillRect/>
          </a:stretch>
        </p:blipFill>
        <p:spPr>
          <a:xfrm>
            <a:off x="974568" y="4305018"/>
            <a:ext cx="2253980" cy="1823551"/>
          </a:xfrm>
          <a:prstGeom prst="rect">
            <a:avLst/>
          </a:prstGeom>
          <a:solidFill>
            <a:srgbClr val="FFFFFF">
              <a:shade val="85000"/>
            </a:srgbClr>
          </a:solidFill>
          <a:ln w="12700" cap="sq">
            <a:solidFill>
              <a:srgbClr val="54585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8E6CCF05-A532-052E-F79C-8316AC9FCB03}"/>
              </a:ext>
            </a:extLst>
          </p:cNvPr>
          <p:cNvPicPr/>
          <p:nvPr/>
        </p:nvPicPr>
        <p:blipFill>
          <a:blip r:embed="rId6"/>
          <a:stretch>
            <a:fillRect/>
          </a:stretch>
        </p:blipFill>
        <p:spPr>
          <a:xfrm>
            <a:off x="8963449" y="4305018"/>
            <a:ext cx="2136979" cy="1820948"/>
          </a:xfrm>
          <a:prstGeom prst="rect">
            <a:avLst/>
          </a:prstGeom>
          <a:solidFill>
            <a:srgbClr val="FFFFFF">
              <a:shade val="85000"/>
            </a:srgbClr>
          </a:solidFill>
          <a:ln w="12700" cap="sq">
            <a:solidFill>
              <a:srgbClr val="54585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740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1FB03D-F6C4-CB21-37BA-D52F325AF22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22CCB5-EFA4-4457-7E5B-71EF5797917D}"/>
              </a:ext>
            </a:extLst>
          </p:cNvPr>
          <p:cNvSpPr/>
          <p:nvPr/>
        </p:nvSpPr>
        <p:spPr>
          <a:xfrm>
            <a:off x="0" y="0"/>
            <a:ext cx="12192000" cy="72287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7B4DD32-31D5-09D1-785A-5BA7F5B2B9C0}"/>
              </a:ext>
            </a:extLst>
          </p:cNvPr>
          <p:cNvSpPr/>
          <p:nvPr/>
        </p:nvSpPr>
        <p:spPr>
          <a:xfrm>
            <a:off x="0" y="0"/>
            <a:ext cx="12192000" cy="7228703"/>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4E979E-C8B2-A7F0-31EE-66D75C303CD9}"/>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pic>
        <p:nvPicPr>
          <p:cNvPr id="6" name="Picture 5">
            <a:extLst>
              <a:ext uri="{FF2B5EF4-FFF2-40B4-BE49-F238E27FC236}">
                <a16:creationId xmlns:a16="http://schemas.microsoft.com/office/drawing/2014/main" id="{D3C6E079-6BCA-1DB7-F3A2-B9699D04A733}"/>
              </a:ext>
            </a:extLst>
          </p:cNvPr>
          <p:cNvPicPr>
            <a:picLocks noChangeAspect="1"/>
          </p:cNvPicPr>
          <p:nvPr/>
        </p:nvPicPr>
        <p:blipFill>
          <a:blip r:embed="rId3"/>
          <a:stretch>
            <a:fillRect/>
          </a:stretch>
        </p:blipFill>
        <p:spPr>
          <a:xfrm>
            <a:off x="457200" y="146957"/>
            <a:ext cx="1758755" cy="724581"/>
          </a:xfrm>
          <a:prstGeom prst="rect">
            <a:avLst/>
          </a:prstGeom>
        </p:spPr>
      </p:pic>
      <p:pic>
        <p:nvPicPr>
          <p:cNvPr id="12" name="Picture 11">
            <a:extLst>
              <a:ext uri="{FF2B5EF4-FFF2-40B4-BE49-F238E27FC236}">
                <a16:creationId xmlns:a16="http://schemas.microsoft.com/office/drawing/2014/main" id="{D0ACC189-2DBE-E133-F0F0-DB682F65866C}"/>
              </a:ext>
            </a:extLst>
          </p:cNvPr>
          <p:cNvPicPr>
            <a:picLocks noChangeAspect="1"/>
          </p:cNvPicPr>
          <p:nvPr/>
        </p:nvPicPr>
        <p:blipFill>
          <a:blip r:embed="rId4"/>
          <a:stretch>
            <a:fillRect/>
          </a:stretch>
        </p:blipFill>
        <p:spPr>
          <a:xfrm>
            <a:off x="714799" y="1018495"/>
            <a:ext cx="10762402" cy="5992040"/>
          </a:xfrm>
          <a:prstGeom prst="rect">
            <a:avLst/>
          </a:prstGeom>
        </p:spPr>
      </p:pic>
    </p:spTree>
    <p:extLst>
      <p:ext uri="{BB962C8B-B14F-4D97-AF65-F5344CB8AC3E}">
        <p14:creationId xmlns:p14="http://schemas.microsoft.com/office/powerpoint/2010/main" val="704828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C64F5-F02B-B52D-3E14-E0688A80A94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BD08FE3-A7AF-3C3C-1BBB-DBCF08F7F43E}"/>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8D0CD55-01BD-4ECC-F8D3-284BB9292011}"/>
              </a:ext>
            </a:extLst>
          </p:cNvPr>
          <p:cNvSpPr/>
          <p:nvPr/>
        </p:nvSpPr>
        <p:spPr>
          <a:xfrm>
            <a:off x="0" y="6400800"/>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4F5007-A6AC-4084-7C3A-9475C03A0ED0}"/>
              </a:ext>
            </a:extLst>
          </p:cNvPr>
          <p:cNvPicPr>
            <a:picLocks noChangeAspect="1"/>
          </p:cNvPicPr>
          <p:nvPr/>
        </p:nvPicPr>
        <p:blipFill>
          <a:blip r:embed="rId2">
            <a:alphaModFix amt="31000"/>
          </a:blip>
          <a:stretch>
            <a:fillRect/>
          </a:stretch>
        </p:blipFill>
        <p:spPr>
          <a:xfrm>
            <a:off x="2855503" y="-810100"/>
            <a:ext cx="5171607" cy="5271914"/>
          </a:xfrm>
          <a:prstGeom prst="rect">
            <a:avLst/>
          </a:prstGeom>
        </p:spPr>
      </p:pic>
      <p:sp>
        <p:nvSpPr>
          <p:cNvPr id="5" name="TextBox 4">
            <a:extLst>
              <a:ext uri="{FF2B5EF4-FFF2-40B4-BE49-F238E27FC236}">
                <a16:creationId xmlns:a16="http://schemas.microsoft.com/office/drawing/2014/main" id="{8454D2A5-DF57-C6FD-252B-7CE987D667BD}"/>
              </a:ext>
            </a:extLst>
          </p:cNvPr>
          <p:cNvSpPr txBox="1"/>
          <p:nvPr/>
        </p:nvSpPr>
        <p:spPr>
          <a:xfrm>
            <a:off x="6395217" y="1382161"/>
            <a:ext cx="4161337" cy="646331"/>
          </a:xfrm>
          <a:prstGeom prst="rect">
            <a:avLst/>
          </a:prstGeom>
          <a:noFill/>
        </p:spPr>
        <p:txBody>
          <a:bodyPr wrap="square" rtlCol="0">
            <a:spAutoFit/>
          </a:bodyPr>
          <a:lstStyle/>
          <a:p>
            <a:r>
              <a:rPr lang="en-US" sz="3600">
                <a:latin typeface="Lato Medium" panose="020F0502020204030203" pitchFamily="34" charset="0"/>
                <a:ea typeface="Lato Medium" panose="020F0502020204030203" pitchFamily="34" charset="0"/>
                <a:cs typeface="Lato Medium" panose="020F0502020204030203" pitchFamily="34" charset="0"/>
              </a:rPr>
              <a:t>Purpose</a:t>
            </a:r>
          </a:p>
        </p:txBody>
      </p:sp>
      <p:sp>
        <p:nvSpPr>
          <p:cNvPr id="10" name="TextBox 9">
            <a:extLst>
              <a:ext uri="{FF2B5EF4-FFF2-40B4-BE49-F238E27FC236}">
                <a16:creationId xmlns:a16="http://schemas.microsoft.com/office/drawing/2014/main" id="{998ABABE-BC47-C358-9729-843145AFBE3A}"/>
              </a:ext>
            </a:extLst>
          </p:cNvPr>
          <p:cNvSpPr txBox="1"/>
          <p:nvPr/>
        </p:nvSpPr>
        <p:spPr>
          <a:xfrm>
            <a:off x="5770558" y="2313606"/>
            <a:ext cx="6915048" cy="1015663"/>
          </a:xfrm>
          <a:prstGeom prst="rect">
            <a:avLst/>
          </a:prstGeom>
          <a:noFill/>
        </p:spPr>
        <p:txBody>
          <a:bodyPr wrap="square" rtlCol="0">
            <a:spAutoFit/>
          </a:bodyPr>
          <a:lstStyle/>
          <a:p>
            <a:endParaRPr lang="en-US" sz="2000">
              <a:latin typeface="Noto Serif" panose="02020600060500020200" pitchFamily="18" charset="0"/>
              <a:ea typeface="Noto Serif" panose="02020600060500020200" pitchFamily="18" charset="0"/>
              <a:cs typeface="Noto Serif" panose="02020600060500020200" pitchFamily="18" charset="0"/>
            </a:endParaRPr>
          </a:p>
          <a:p>
            <a:endParaRPr lang="en-US" sz="20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endParaRPr lang="en-US" sz="2000">
              <a:latin typeface="Noto Serif" panose="02020600060500020200" pitchFamily="18" charset="0"/>
              <a:ea typeface="Noto Serif" panose="02020600060500020200" pitchFamily="18" charset="0"/>
              <a:cs typeface="Noto Serif" panose="02020600060500020200" pitchFamily="18" charset="0"/>
            </a:endParaRPr>
          </a:p>
        </p:txBody>
      </p:sp>
      <p:sp>
        <p:nvSpPr>
          <p:cNvPr id="9" name="TextBox 8">
            <a:extLst>
              <a:ext uri="{FF2B5EF4-FFF2-40B4-BE49-F238E27FC236}">
                <a16:creationId xmlns:a16="http://schemas.microsoft.com/office/drawing/2014/main" id="{689F31DF-5ACA-CCBE-43D4-10869750FC1B}"/>
              </a:ext>
            </a:extLst>
          </p:cNvPr>
          <p:cNvSpPr txBox="1"/>
          <p:nvPr/>
        </p:nvSpPr>
        <p:spPr>
          <a:xfrm>
            <a:off x="6395217" y="2098162"/>
            <a:ext cx="5224354" cy="2548390"/>
          </a:xfrm>
          <a:prstGeom prst="rect">
            <a:avLst/>
          </a:prstGeom>
          <a:noFill/>
        </p:spPr>
        <p:txBody>
          <a:bodyPr wrap="square" rtlCol="0">
            <a:spAutoFit/>
          </a:bodyPr>
          <a:lstStyle/>
          <a:p>
            <a:pPr marL="0" indent="0">
              <a:lnSpc>
                <a:spcPct val="95000"/>
              </a:lnSpc>
              <a:spcBef>
                <a:spcPts val="1200"/>
              </a:spcBef>
              <a:buNone/>
            </a:pPr>
            <a:r>
              <a:rPr lang="en-US" sz="2400">
                <a:latin typeface="Noto Serif" panose="02020600060500020200" pitchFamily="18" charset="0"/>
                <a:ea typeface="Noto Serif" panose="02020600060500020200" pitchFamily="18" charset="0"/>
                <a:cs typeface="Noto Serif" panose="02020600060500020200" pitchFamily="18" charset="0"/>
              </a:rPr>
              <a:t>Develop and validate a reliable </a:t>
            </a: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Respectful Workplace Climate</a:t>
            </a:r>
            <a:r>
              <a:rPr lang="en-US" sz="2400" b="1">
                <a:latin typeface="Noto Serif" panose="02020600060500020200" pitchFamily="18" charset="0"/>
                <a:ea typeface="Noto Serif" panose="02020600060500020200" pitchFamily="18" charset="0"/>
                <a:cs typeface="Noto Serif" panose="02020600060500020200" pitchFamily="18" charset="0"/>
              </a:rPr>
              <a:t> </a:t>
            </a: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(RWC) Scale </a:t>
            </a:r>
            <a:r>
              <a:rPr lang="en-US" sz="2400">
                <a:latin typeface="Noto Serif" panose="02020600060500020200" pitchFamily="18" charset="0"/>
                <a:ea typeface="Noto Serif" panose="02020600060500020200" pitchFamily="18" charset="0"/>
                <a:cs typeface="Noto Serif" panose="02020600060500020200" pitchFamily="18" charset="0"/>
              </a:rPr>
              <a:t>utilizing the well-established methods implemented by the Safety Climate Lab to develop our foundational Safety Climate Scales.</a:t>
            </a:r>
          </a:p>
        </p:txBody>
      </p:sp>
      <p:pic>
        <p:nvPicPr>
          <p:cNvPr id="11" name="Picture 10" descr="A group of men wearing safety vests and helmets&#10;&#10;Description automatically generated">
            <a:extLst>
              <a:ext uri="{FF2B5EF4-FFF2-40B4-BE49-F238E27FC236}">
                <a16:creationId xmlns:a16="http://schemas.microsoft.com/office/drawing/2014/main" id="{5B708307-53FE-BA4F-41EA-48577041D791}"/>
              </a:ext>
            </a:extLst>
          </p:cNvPr>
          <p:cNvPicPr>
            <a:picLocks noChangeAspect="1"/>
          </p:cNvPicPr>
          <p:nvPr/>
        </p:nvPicPr>
        <p:blipFill>
          <a:blip r:embed="rId3"/>
          <a:srcRect l="25471" r="16176"/>
          <a:stretch/>
        </p:blipFill>
        <p:spPr>
          <a:xfrm>
            <a:off x="0" y="0"/>
            <a:ext cx="5618922" cy="6400800"/>
          </a:xfrm>
          <a:prstGeom prst="rect">
            <a:avLst/>
          </a:prstGeom>
        </p:spPr>
      </p:pic>
      <p:pic>
        <p:nvPicPr>
          <p:cNvPr id="13" name="Picture 12">
            <a:extLst>
              <a:ext uri="{FF2B5EF4-FFF2-40B4-BE49-F238E27FC236}">
                <a16:creationId xmlns:a16="http://schemas.microsoft.com/office/drawing/2014/main" id="{FCCEBDC0-7D39-949A-23B8-8555DE8E6081}"/>
              </a:ext>
            </a:extLst>
          </p:cNvPr>
          <p:cNvPicPr>
            <a:picLocks noChangeAspect="1"/>
          </p:cNvPicPr>
          <p:nvPr/>
        </p:nvPicPr>
        <p:blipFill>
          <a:blip r:embed="rId4"/>
          <a:stretch>
            <a:fillRect/>
          </a:stretch>
        </p:blipFill>
        <p:spPr>
          <a:xfrm>
            <a:off x="10158984" y="146304"/>
            <a:ext cx="1755648" cy="720266"/>
          </a:xfrm>
          <a:prstGeom prst="rect">
            <a:avLst/>
          </a:prstGeom>
        </p:spPr>
      </p:pic>
    </p:spTree>
    <p:extLst>
      <p:ext uri="{BB962C8B-B14F-4D97-AF65-F5344CB8AC3E}">
        <p14:creationId xmlns:p14="http://schemas.microsoft.com/office/powerpoint/2010/main" val="278568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8F21-F533-4A85-256D-9185C18A09C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F01B84C-52A8-BEF5-5C83-A8E66163E58A}"/>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393F6E-A24B-7D88-CCE4-A45326C43041}"/>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3039E7F-D566-5107-BBAD-432E510C85B0}"/>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54831F7-B28D-3C49-1B55-2E62405B2C13}"/>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C79F2E15-8F2C-DCBE-FE13-6276BBBAD4FA}"/>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71B08DD7-F2BE-9856-4565-BEF800304F08}"/>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Respectful Workplace Climate Scale </a:t>
            </a:r>
          </a:p>
        </p:txBody>
      </p:sp>
      <p:pic>
        <p:nvPicPr>
          <p:cNvPr id="11" name="Online Media 10" descr="Respectful Workplace Climate Scale">
            <a:hlinkClick r:id="" action="ppaction://media"/>
            <a:extLst>
              <a:ext uri="{FF2B5EF4-FFF2-40B4-BE49-F238E27FC236}">
                <a16:creationId xmlns:a16="http://schemas.microsoft.com/office/drawing/2014/main" id="{FA2E3346-8B47-BBB6-C149-A5FEBD4D6527}"/>
              </a:ext>
            </a:extLst>
          </p:cNvPr>
          <p:cNvPicPr>
            <a:picLocks noRot="1" noChangeAspect="1"/>
          </p:cNvPicPr>
          <p:nvPr>
            <a:videoFile r:link="rId1"/>
          </p:nvPr>
        </p:nvPicPr>
        <p:blipFill>
          <a:blip r:embed="rId5"/>
          <a:stretch>
            <a:fillRect/>
          </a:stretch>
        </p:blipFill>
        <p:spPr>
          <a:xfrm>
            <a:off x="1350477" y="1391047"/>
            <a:ext cx="9491045" cy="536244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7159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BCF5F-D06E-A1CD-5121-4549B15B955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11ADC6C-39F5-450F-082A-E8A8DDD94AEB}"/>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C6DBE8A-AF7F-DC0D-AE90-0C385E9FE6EA}"/>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AC5EF7E-33F5-6B3F-55B9-1F5FE80B7AF8}"/>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674EA2-B20C-58FC-BEFF-0860F3DA01EA}"/>
              </a:ext>
            </a:extLst>
          </p:cNvPr>
          <p:cNvPicPr>
            <a:picLocks noChangeAspect="1"/>
          </p:cNvPicPr>
          <p:nvPr/>
        </p:nvPicPr>
        <p:blipFill>
          <a:blip r:embed="rId2"/>
          <a:stretch>
            <a:fillRect/>
          </a:stretch>
        </p:blipFill>
        <p:spPr>
          <a:xfrm>
            <a:off x="10158984" y="146957"/>
            <a:ext cx="1755648" cy="723301"/>
          </a:xfrm>
          <a:prstGeom prst="rect">
            <a:avLst/>
          </a:prstGeom>
        </p:spPr>
      </p:pic>
      <p:pic>
        <p:nvPicPr>
          <p:cNvPr id="10" name="Picture 9">
            <a:extLst>
              <a:ext uri="{FF2B5EF4-FFF2-40B4-BE49-F238E27FC236}">
                <a16:creationId xmlns:a16="http://schemas.microsoft.com/office/drawing/2014/main" id="{69319F7E-CCFC-0D8E-1262-E543163741FD}"/>
              </a:ext>
            </a:extLst>
          </p:cNvPr>
          <p:cNvPicPr>
            <a:picLocks noChangeAspect="1"/>
          </p:cNvPicPr>
          <p:nvPr/>
        </p:nvPicPr>
        <p:blipFill>
          <a:blip r:embed="rId3">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8D5CC3FB-CA10-1570-6605-E5BBAE84AF18}"/>
              </a:ext>
            </a:extLst>
          </p:cNvPr>
          <p:cNvSpPr txBox="1"/>
          <p:nvPr/>
        </p:nvSpPr>
        <p:spPr>
          <a:xfrm>
            <a:off x="357268" y="640080"/>
            <a:ext cx="9815432" cy="584775"/>
          </a:xfrm>
          <a:prstGeom prst="rect">
            <a:avLst/>
          </a:prstGeom>
          <a:noFill/>
        </p:spPr>
        <p:txBody>
          <a:bodyPr wrap="square" rtlCol="0">
            <a:spAutoFit/>
          </a:bodyPr>
          <a:lstStyle/>
          <a:p>
            <a:r>
              <a:rPr lang="en-US" sz="3200" b="1">
                <a:solidFill>
                  <a:schemeClr val="bg1"/>
                </a:solidFill>
                <a:latin typeface="Lato Medium" panose="020F0502020204030203" pitchFamily="34" charset="0"/>
                <a:ea typeface="Lato Medium" panose="020F0502020204030203" pitchFamily="34" charset="0"/>
                <a:cs typeface="Lato Medium" panose="020F0502020204030203" pitchFamily="34" charset="0"/>
              </a:rPr>
              <a:t>Definition of Respectful Workplace Climate (RWC)</a:t>
            </a:r>
          </a:p>
        </p:txBody>
      </p:sp>
      <p:sp>
        <p:nvSpPr>
          <p:cNvPr id="3" name="TextBox 2">
            <a:extLst>
              <a:ext uri="{FF2B5EF4-FFF2-40B4-BE49-F238E27FC236}">
                <a16:creationId xmlns:a16="http://schemas.microsoft.com/office/drawing/2014/main" id="{AF140F3E-7122-021D-E839-F4549F7F6440}"/>
              </a:ext>
            </a:extLst>
          </p:cNvPr>
          <p:cNvSpPr txBox="1"/>
          <p:nvPr/>
        </p:nvSpPr>
        <p:spPr>
          <a:xfrm>
            <a:off x="357268" y="2003411"/>
            <a:ext cx="5586332" cy="3385542"/>
          </a:xfrm>
          <a:prstGeom prst="rect">
            <a:avLst/>
          </a:prstGeom>
          <a:noFill/>
        </p:spPr>
        <p:txBody>
          <a:bodyPr wrap="square" rtlCol="0">
            <a:spAutoFit/>
          </a:bodyPr>
          <a:lstStyle/>
          <a:p>
            <a:pPr>
              <a:lnSpc>
                <a:spcPct val="100000"/>
              </a:lnSpc>
              <a:spcBef>
                <a:spcPts val="0"/>
              </a:spcBef>
              <a:spcAft>
                <a:spcPts val="1200"/>
              </a:spcAft>
            </a:pPr>
            <a:r>
              <a:rPr lang="en-US" sz="2600" b="1">
                <a:solidFill>
                  <a:srgbClr val="0057B8"/>
                </a:solidFill>
                <a:latin typeface="Noto Serif" panose="02020600060500020200" pitchFamily="18" charset="0"/>
                <a:ea typeface="Noto Serif" panose="02020600060500020200" pitchFamily="18" charset="0"/>
                <a:cs typeface="Noto Serif" panose="02020600060500020200" pitchFamily="18" charset="0"/>
              </a:rPr>
              <a:t>We conceptualized RWC as: </a:t>
            </a:r>
          </a:p>
          <a:p>
            <a:pPr marL="285750" indent="-285750">
              <a:lnSpc>
                <a:spcPct val="100000"/>
              </a:lnSpc>
              <a:spcBef>
                <a:spcPts val="0"/>
              </a:spcBef>
              <a:spcAft>
                <a:spcPts val="1200"/>
              </a:spcAft>
              <a:buFont typeface="Arial" panose="020B0604020202020204" pitchFamily="34" charset="0"/>
              <a:buChar char="•"/>
            </a:pPr>
            <a:r>
              <a:rPr lang="en-US" sz="2400">
                <a:solidFill>
                  <a:srgbClr val="000000"/>
                </a:solidFill>
                <a:latin typeface="Noto Serif" panose="02020600060500020200" pitchFamily="18" charset="0"/>
                <a:ea typeface="Noto Serif" panose="02020600060500020200" pitchFamily="18" charset="0"/>
                <a:cs typeface="Noto Serif" panose="02020600060500020200" pitchFamily="18" charset="0"/>
              </a:rPr>
              <a:t>Employees’ perceptions of their company’s policies, procedures, and practices as they relate to building a respectful workplace</a:t>
            </a:r>
          </a:p>
          <a:p>
            <a:pPr marL="285750" indent="-285750">
              <a:lnSpc>
                <a:spcPct val="100000"/>
              </a:lnSpc>
              <a:spcBef>
                <a:spcPts val="0"/>
              </a:spcBef>
              <a:spcAft>
                <a:spcPts val="1200"/>
              </a:spcAft>
              <a:buFont typeface="Arial" panose="020B0604020202020204" pitchFamily="34" charset="0"/>
              <a:buChar char="•"/>
            </a:pPr>
            <a:r>
              <a:rPr lang="en-US" sz="2400">
                <a:solidFill>
                  <a:srgbClr val="000000"/>
                </a:solidFill>
                <a:latin typeface="Noto Serif" panose="02020600060500020200" pitchFamily="18" charset="0"/>
                <a:ea typeface="Noto Serif" panose="02020600060500020200" pitchFamily="18" charset="0"/>
                <a:cs typeface="Noto Serif" panose="02020600060500020200" pitchFamily="18" charset="0"/>
              </a:rPr>
              <a:t>Overall importance and “true” priority of building a respectful workplace at work </a:t>
            </a:r>
          </a:p>
        </p:txBody>
      </p:sp>
      <p:sp>
        <p:nvSpPr>
          <p:cNvPr id="8" name="TextBox 7">
            <a:extLst>
              <a:ext uri="{FF2B5EF4-FFF2-40B4-BE49-F238E27FC236}">
                <a16:creationId xmlns:a16="http://schemas.microsoft.com/office/drawing/2014/main" id="{2409686F-EFF0-F6B5-5784-CB97059984F2}"/>
              </a:ext>
            </a:extLst>
          </p:cNvPr>
          <p:cNvSpPr txBox="1"/>
          <p:nvPr/>
        </p:nvSpPr>
        <p:spPr>
          <a:xfrm>
            <a:off x="6534152" y="2003411"/>
            <a:ext cx="5067298" cy="2277547"/>
          </a:xfrm>
          <a:prstGeom prst="rect">
            <a:avLst/>
          </a:prstGeom>
          <a:noFill/>
        </p:spPr>
        <p:txBody>
          <a:bodyPr wrap="square" rtlCol="0">
            <a:spAutoFit/>
          </a:bodyPr>
          <a:lstStyle/>
          <a:p>
            <a:pPr marL="0" indent="0" algn="ctr">
              <a:lnSpc>
                <a:spcPct val="100000"/>
              </a:lnSpc>
              <a:spcBef>
                <a:spcPts val="0"/>
              </a:spcBef>
              <a:spcAft>
                <a:spcPts val="1200"/>
              </a:spcAft>
              <a:buNone/>
            </a:pPr>
            <a:r>
              <a:rPr lang="en-US" sz="3000" b="1">
                <a:solidFill>
                  <a:srgbClr val="0057B8"/>
                </a:solidFill>
                <a:latin typeface="Noto Serif" panose="02020600060500020200" pitchFamily="18" charset="0"/>
                <a:ea typeface="Noto Serif" panose="02020600060500020200" pitchFamily="18" charset="0"/>
                <a:cs typeface="Noto Serif" panose="02020600060500020200" pitchFamily="18" charset="0"/>
              </a:rPr>
              <a:t>#1 Dimension: Managerial Commitment</a:t>
            </a:r>
          </a:p>
          <a:p>
            <a:pPr marL="0" indent="0" algn="ctr">
              <a:lnSpc>
                <a:spcPct val="100000"/>
              </a:lnSpc>
              <a:spcBef>
                <a:spcPts val="0"/>
              </a:spcBef>
              <a:spcAft>
                <a:spcPts val="1200"/>
              </a:spcAft>
              <a:buNone/>
            </a:pPr>
            <a:r>
              <a:rPr lang="en-US" sz="2400">
                <a:solidFill>
                  <a:srgbClr val="000000"/>
                </a:solidFill>
                <a:latin typeface="Noto Serif" panose="02020600060500020200" pitchFamily="18" charset="0"/>
                <a:ea typeface="Noto Serif" panose="02020600060500020200" pitchFamily="18" charset="0"/>
                <a:cs typeface="Noto Serif" panose="02020600060500020200" pitchFamily="18" charset="0"/>
              </a:rPr>
              <a:t>Prioritize RWC over delivery &amp; other competing demands across a range of situations</a:t>
            </a:r>
          </a:p>
        </p:txBody>
      </p:sp>
      <p:pic>
        <p:nvPicPr>
          <p:cNvPr id="11" name="Graphic 10" descr="Group success with solid fill">
            <a:extLst>
              <a:ext uri="{FF2B5EF4-FFF2-40B4-BE49-F238E27FC236}">
                <a16:creationId xmlns:a16="http://schemas.microsoft.com/office/drawing/2014/main" id="{AC128683-0F0C-354A-B658-8BC621F541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48793" y="3819158"/>
            <a:ext cx="3238015" cy="3238015"/>
          </a:xfrm>
          <a:prstGeom prst="rect">
            <a:avLst/>
          </a:prstGeom>
        </p:spPr>
      </p:pic>
    </p:spTree>
    <p:extLst>
      <p:ext uri="{BB962C8B-B14F-4D97-AF65-F5344CB8AC3E}">
        <p14:creationId xmlns:p14="http://schemas.microsoft.com/office/powerpoint/2010/main" val="4090090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9D7C0-113E-E97B-D9DD-FD15198260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C602600-9568-9E36-1BF4-00A2E11EC892}"/>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ED788C-DAA2-7918-D561-AAA833ECFC25}"/>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676495-5A52-D86D-5D11-1469ECF12553}"/>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F17534-C27B-02F7-68AD-29A7CAB41E5D}"/>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96F0CAAE-EBDF-B2D3-1BEF-8E9BC965A407}"/>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Specific Aims</a:t>
            </a:r>
          </a:p>
        </p:txBody>
      </p:sp>
      <p:pic>
        <p:nvPicPr>
          <p:cNvPr id="8" name="Picture 7">
            <a:extLst>
              <a:ext uri="{FF2B5EF4-FFF2-40B4-BE49-F238E27FC236}">
                <a16:creationId xmlns:a16="http://schemas.microsoft.com/office/drawing/2014/main" id="{72743873-A719-DF97-5B17-E1C79BD1BBC3}"/>
              </a:ext>
            </a:extLst>
          </p:cNvPr>
          <p:cNvPicPr>
            <a:picLocks noChangeAspect="1"/>
          </p:cNvPicPr>
          <p:nvPr/>
        </p:nvPicPr>
        <p:blipFill>
          <a:blip r:embed="rId3"/>
          <a:stretch>
            <a:fillRect/>
          </a:stretch>
        </p:blipFill>
        <p:spPr>
          <a:xfrm>
            <a:off x="10158984" y="146957"/>
            <a:ext cx="1755648" cy="723301"/>
          </a:xfrm>
          <a:prstGeom prst="rect">
            <a:avLst/>
          </a:prstGeom>
        </p:spPr>
      </p:pic>
      <p:sp>
        <p:nvSpPr>
          <p:cNvPr id="7" name="TextBox 6">
            <a:extLst>
              <a:ext uri="{FF2B5EF4-FFF2-40B4-BE49-F238E27FC236}">
                <a16:creationId xmlns:a16="http://schemas.microsoft.com/office/drawing/2014/main" id="{CC3A775C-688A-7635-7E4D-DD2DC6823031}"/>
              </a:ext>
            </a:extLst>
          </p:cNvPr>
          <p:cNvSpPr txBox="1"/>
          <p:nvPr/>
        </p:nvSpPr>
        <p:spPr>
          <a:xfrm>
            <a:off x="1095660" y="1762385"/>
            <a:ext cx="4550300" cy="1846659"/>
          </a:xfrm>
          <a:prstGeom prst="rect">
            <a:avLst/>
          </a:prstGeom>
          <a:noFill/>
        </p:spPr>
        <p:txBody>
          <a:bodyPr wrap="square">
            <a:spAutoFit/>
          </a:bodyPr>
          <a:lstStyle/>
          <a:p>
            <a:pPr>
              <a:lnSpc>
                <a:spcPct val="95000"/>
              </a:lnSpc>
            </a:pPr>
            <a:r>
              <a:rPr lang="en-US" altLang="zh-CN" sz="2400">
                <a:solidFill>
                  <a:srgbClr val="0057B8"/>
                </a:solidFill>
                <a:latin typeface="Noto Serif" panose="02020600060500020200" pitchFamily="18" charset="0"/>
                <a:ea typeface="Noto Serif" panose="02020600060500020200" pitchFamily="18" charset="0"/>
                <a:cs typeface="Noto Serif" panose="02020600060500020200" pitchFamily="18" charset="0"/>
              </a:rPr>
              <a:t>1. </a:t>
            </a:r>
            <a:r>
              <a:rPr lang="en-US" sz="2400">
                <a:solidFill>
                  <a:srgbClr val="0057B8"/>
                </a:solidFill>
                <a:latin typeface="Noto Serif" panose="02020600060500020200" pitchFamily="18" charset="0"/>
                <a:ea typeface="Noto Serif" panose="02020600060500020200" pitchFamily="18" charset="0"/>
                <a:cs typeface="Noto Serif" panose="02020600060500020200" pitchFamily="18" charset="0"/>
              </a:rPr>
              <a:t>Develop a comprehensive Respectful Workplace Climate scale using our Safety Climate scale development research as a model</a:t>
            </a:r>
            <a:endParaRPr lang="en-US" altLang="zh-CN" sz="2400">
              <a:solidFill>
                <a:srgbClr val="0057B8"/>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9" name="TextBox 8">
            <a:extLst>
              <a:ext uri="{FF2B5EF4-FFF2-40B4-BE49-F238E27FC236}">
                <a16:creationId xmlns:a16="http://schemas.microsoft.com/office/drawing/2014/main" id="{504FF9EF-518A-48E7-5250-2EEDDAE3EF67}"/>
              </a:ext>
            </a:extLst>
          </p:cNvPr>
          <p:cNvSpPr txBox="1"/>
          <p:nvPr/>
        </p:nvSpPr>
        <p:spPr>
          <a:xfrm>
            <a:off x="6546042" y="1584921"/>
            <a:ext cx="4727036" cy="1938992"/>
          </a:xfrm>
          <a:prstGeom prst="rect">
            <a:avLst/>
          </a:prstGeom>
          <a:noFill/>
        </p:spPr>
        <p:txBody>
          <a:bodyPr wrap="square">
            <a:spAutoFit/>
          </a:bodyPr>
          <a:lstStyle/>
          <a:p>
            <a:r>
              <a:rPr lang="en-US" altLang="zh-CN" sz="2400">
                <a:solidFill>
                  <a:srgbClr val="0057B8"/>
                </a:solidFill>
                <a:latin typeface="Noto Serif" panose="02020600060500020200" pitchFamily="18" charset="0"/>
                <a:ea typeface="Noto Serif" panose="02020600060500020200" pitchFamily="18" charset="0"/>
                <a:cs typeface="Noto Serif" panose="02020600060500020200" pitchFamily="18" charset="0"/>
              </a:rPr>
              <a:t>2. </a:t>
            </a:r>
            <a:r>
              <a:rPr lang="en-US" sz="2400">
                <a:solidFill>
                  <a:srgbClr val="0057B8"/>
                </a:solidFill>
                <a:latin typeface="Noto Serif" panose="02020600060500020200" pitchFamily="18" charset="0"/>
                <a:ea typeface="Noto Serif" panose="02020600060500020200" pitchFamily="18" charset="0"/>
                <a:cs typeface="Noto Serif" panose="02020600060500020200" pitchFamily="18" charset="0"/>
              </a:rPr>
              <a:t>Demonstrate the reliability, construct validity, and criterion-related validity of the RWC scale with safety, health, and well-being outcomes </a:t>
            </a:r>
            <a:endParaRPr lang="zh-CN" altLang="en-US" sz="2400">
              <a:solidFill>
                <a:srgbClr val="0057B8"/>
              </a:solidFill>
              <a:latin typeface="Noto Serif" panose="02020600060500020200" pitchFamily="18" charset="0"/>
              <a:cs typeface="Noto Serif" panose="02020600060500020200" pitchFamily="18" charset="0"/>
            </a:endParaRPr>
          </a:p>
        </p:txBody>
      </p:sp>
      <p:cxnSp>
        <p:nvCxnSpPr>
          <p:cNvPr id="11" name="Straight Connector 10">
            <a:extLst>
              <a:ext uri="{FF2B5EF4-FFF2-40B4-BE49-F238E27FC236}">
                <a16:creationId xmlns:a16="http://schemas.microsoft.com/office/drawing/2014/main" id="{0C889B3B-3085-9EEE-4FE6-E3149282F4A4}"/>
              </a:ext>
            </a:extLst>
          </p:cNvPr>
          <p:cNvCxnSpPr>
            <a:cxnSpLocks/>
          </p:cNvCxnSpPr>
          <p:nvPr/>
        </p:nvCxnSpPr>
        <p:spPr>
          <a:xfrm flipH="1">
            <a:off x="978717" y="3649075"/>
            <a:ext cx="4599221"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F59363-16DD-AEA7-962A-FC05A6AEDA17}"/>
              </a:ext>
            </a:extLst>
          </p:cNvPr>
          <p:cNvCxnSpPr>
            <a:cxnSpLocks/>
          </p:cNvCxnSpPr>
          <p:nvPr/>
        </p:nvCxnSpPr>
        <p:spPr>
          <a:xfrm flipH="1">
            <a:off x="6437587" y="3649075"/>
            <a:ext cx="4599221"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6B02E2A6-3825-47AA-DC87-AE3CF86EBD68}"/>
              </a:ext>
            </a:extLst>
          </p:cNvPr>
          <p:cNvSpPr txBox="1">
            <a:spLocks/>
          </p:cNvSpPr>
          <p:nvPr/>
        </p:nvSpPr>
        <p:spPr>
          <a:xfrm>
            <a:off x="1514053" y="3880546"/>
            <a:ext cx="4368824" cy="560931"/>
          </a:xfrm>
          <a:prstGeom prst="rect">
            <a:avLst/>
          </a:prstGeom>
        </p:spPr>
        <p:txBody>
          <a:bodyPr vert="horz" wrap="square" lIns="34299" tIns="17149" rIns="34299" bIns="1714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95000"/>
              </a:lnSpc>
              <a:spcBef>
                <a:spcPts val="1200"/>
              </a:spcBef>
            </a:pPr>
            <a:r>
              <a:rPr lang="en-US" altLang="zh-CN" sz="1800">
                <a:solidFill>
                  <a:schemeClr val="tx1"/>
                </a:solidFill>
                <a:latin typeface="Noto Serif" panose="02020600060500020200" pitchFamily="18" charset="0"/>
                <a:ea typeface="Noto Serif" panose="02020600060500020200" pitchFamily="18" charset="0"/>
                <a:cs typeface="Noto Serif" panose="02020600060500020200" pitchFamily="18" charset="0"/>
              </a:rPr>
              <a:t>Conduct literature review to develop initial items</a:t>
            </a:r>
          </a:p>
        </p:txBody>
      </p:sp>
      <p:sp>
        <p:nvSpPr>
          <p:cNvPr id="12" name="Subtitle 2">
            <a:extLst>
              <a:ext uri="{FF2B5EF4-FFF2-40B4-BE49-F238E27FC236}">
                <a16:creationId xmlns:a16="http://schemas.microsoft.com/office/drawing/2014/main" id="{B80EE4A7-559E-F308-B5D8-F5042C0A4DCC}"/>
              </a:ext>
            </a:extLst>
          </p:cNvPr>
          <p:cNvSpPr txBox="1">
            <a:spLocks/>
          </p:cNvSpPr>
          <p:nvPr/>
        </p:nvSpPr>
        <p:spPr>
          <a:xfrm>
            <a:off x="1514053" y="4735803"/>
            <a:ext cx="4149440" cy="560931"/>
          </a:xfrm>
          <a:prstGeom prst="rect">
            <a:avLst/>
          </a:prstGeom>
        </p:spPr>
        <p:txBody>
          <a:bodyPr vert="horz" wrap="square" lIns="34299" tIns="17149" rIns="34299" bIns="1714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95000"/>
              </a:lnSpc>
              <a:spcBef>
                <a:spcPts val="1200"/>
              </a:spcBef>
            </a:pPr>
            <a:r>
              <a:rPr lang="en-US" altLang="zh-CN" sz="1800">
                <a:solidFill>
                  <a:schemeClr val="tx1"/>
                </a:solidFill>
                <a:latin typeface="Noto Serif" panose="02020600060500020200" pitchFamily="18" charset="0"/>
                <a:ea typeface="Noto Serif" panose="02020600060500020200" pitchFamily="18" charset="0"/>
                <a:cs typeface="Noto Serif" panose="02020600060500020200" pitchFamily="18" charset="0"/>
              </a:rPr>
              <a:t>Utilize Subject Matter Experts to enhance the items</a:t>
            </a:r>
          </a:p>
        </p:txBody>
      </p:sp>
      <p:sp>
        <p:nvSpPr>
          <p:cNvPr id="14" name="Subtitle 2">
            <a:extLst>
              <a:ext uri="{FF2B5EF4-FFF2-40B4-BE49-F238E27FC236}">
                <a16:creationId xmlns:a16="http://schemas.microsoft.com/office/drawing/2014/main" id="{A74A40A0-3FC7-D155-5288-8CCA9A7A5BA1}"/>
              </a:ext>
            </a:extLst>
          </p:cNvPr>
          <p:cNvSpPr txBox="1">
            <a:spLocks/>
          </p:cNvSpPr>
          <p:nvPr/>
        </p:nvSpPr>
        <p:spPr>
          <a:xfrm>
            <a:off x="1529068" y="5714191"/>
            <a:ext cx="4149440" cy="824080"/>
          </a:xfrm>
          <a:prstGeom prst="rect">
            <a:avLst/>
          </a:prstGeom>
        </p:spPr>
        <p:txBody>
          <a:bodyPr vert="horz" wrap="square" lIns="34299" tIns="17149" rIns="34299" bIns="1714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95000"/>
              </a:lnSpc>
              <a:spcBef>
                <a:spcPts val="1200"/>
              </a:spcBef>
            </a:pPr>
            <a:r>
              <a:rPr lang="en-US" altLang="zh-CN" sz="1800">
                <a:solidFill>
                  <a:schemeClr val="tx1"/>
                </a:solidFill>
                <a:latin typeface="Noto Serif" panose="02020600060500020200" pitchFamily="18" charset="0"/>
                <a:ea typeface="Noto Serif" panose="02020600060500020200" pitchFamily="18" charset="0"/>
                <a:cs typeface="Noto Serif" panose="02020600060500020200" pitchFamily="18" charset="0"/>
              </a:rPr>
              <a:t>Conduct cognitive interviews and pre-test / feasibility test with workers to improve the scale </a:t>
            </a:r>
          </a:p>
        </p:txBody>
      </p:sp>
      <p:sp>
        <p:nvSpPr>
          <p:cNvPr id="15" name="Subtitle 2">
            <a:extLst>
              <a:ext uri="{FF2B5EF4-FFF2-40B4-BE49-F238E27FC236}">
                <a16:creationId xmlns:a16="http://schemas.microsoft.com/office/drawing/2014/main" id="{AF6B6929-3B5A-4402-DD94-66FEB03D6428}"/>
              </a:ext>
            </a:extLst>
          </p:cNvPr>
          <p:cNvSpPr txBox="1">
            <a:spLocks/>
          </p:cNvSpPr>
          <p:nvPr/>
        </p:nvSpPr>
        <p:spPr>
          <a:xfrm>
            <a:off x="6990542" y="3880969"/>
            <a:ext cx="3284513" cy="297782"/>
          </a:xfrm>
          <a:prstGeom prst="rect">
            <a:avLst/>
          </a:prstGeom>
        </p:spPr>
        <p:txBody>
          <a:bodyPr vert="horz" wrap="square" lIns="34299" tIns="17149" rIns="34299" bIns="1714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95000"/>
              </a:lnSpc>
            </a:pPr>
            <a:r>
              <a:rPr lang="en-US" altLang="zh-CN" sz="1800">
                <a:solidFill>
                  <a:schemeClr val="tx1"/>
                </a:solidFill>
                <a:latin typeface="Noto Serif" panose="02020600060500020200" pitchFamily="18" charset="0"/>
                <a:ea typeface="Noto Serif" panose="02020600060500020200" pitchFamily="18" charset="0"/>
                <a:cs typeface="Noto Serif" panose="02020600060500020200" pitchFamily="18" charset="0"/>
              </a:rPr>
              <a:t>Demonstrate scale reliability</a:t>
            </a:r>
          </a:p>
        </p:txBody>
      </p:sp>
      <p:sp>
        <p:nvSpPr>
          <p:cNvPr id="16" name="TextBox 15">
            <a:extLst>
              <a:ext uri="{FF2B5EF4-FFF2-40B4-BE49-F238E27FC236}">
                <a16:creationId xmlns:a16="http://schemas.microsoft.com/office/drawing/2014/main" id="{335BB335-A08F-A4FB-8DBD-273D77A1B41A}"/>
              </a:ext>
            </a:extLst>
          </p:cNvPr>
          <p:cNvSpPr txBox="1"/>
          <p:nvPr/>
        </p:nvSpPr>
        <p:spPr>
          <a:xfrm>
            <a:off x="6964581" y="4405187"/>
            <a:ext cx="3889958" cy="355482"/>
          </a:xfrm>
          <a:prstGeom prst="rect">
            <a:avLst/>
          </a:prstGeom>
          <a:noFill/>
        </p:spPr>
        <p:txBody>
          <a:bodyPr wrap="square">
            <a:spAutoFit/>
          </a:bodyPr>
          <a:lstStyle/>
          <a:p>
            <a:pPr>
              <a:lnSpc>
                <a:spcPct val="95000"/>
              </a:lnSpc>
            </a:pPr>
            <a:r>
              <a:rPr lang="en-US" altLang="zh-CN">
                <a:latin typeface="Noto Serif" panose="02020600060500020200" pitchFamily="18" charset="0"/>
                <a:ea typeface="Noto Serif" panose="02020600060500020200" pitchFamily="18" charset="0"/>
                <a:cs typeface="Noto Serif" panose="02020600060500020200" pitchFamily="18" charset="0"/>
              </a:rPr>
              <a:t>Demonstrate various validities </a:t>
            </a:r>
          </a:p>
        </p:txBody>
      </p:sp>
      <p:sp>
        <p:nvSpPr>
          <p:cNvPr id="17" name="TextBox 16">
            <a:extLst>
              <a:ext uri="{FF2B5EF4-FFF2-40B4-BE49-F238E27FC236}">
                <a16:creationId xmlns:a16="http://schemas.microsoft.com/office/drawing/2014/main" id="{2F3A8446-6226-820B-8A53-5804C7671DA2}"/>
              </a:ext>
            </a:extLst>
          </p:cNvPr>
          <p:cNvSpPr txBox="1"/>
          <p:nvPr/>
        </p:nvSpPr>
        <p:spPr>
          <a:xfrm>
            <a:off x="6964581" y="4983010"/>
            <a:ext cx="3620845" cy="355482"/>
          </a:xfrm>
          <a:prstGeom prst="rect">
            <a:avLst/>
          </a:prstGeom>
          <a:noFill/>
        </p:spPr>
        <p:txBody>
          <a:bodyPr wrap="square">
            <a:spAutoFit/>
          </a:bodyPr>
          <a:lstStyle/>
          <a:p>
            <a:pPr>
              <a:lnSpc>
                <a:spcPct val="95000"/>
              </a:lnSpc>
            </a:pPr>
            <a:r>
              <a:rPr lang="en-US" altLang="zh-CN">
                <a:latin typeface="Noto Serif" panose="02020600060500020200" pitchFamily="18" charset="0"/>
                <a:ea typeface="Noto Serif" panose="02020600060500020200" pitchFamily="18" charset="0"/>
                <a:cs typeface="Noto Serif" panose="02020600060500020200" pitchFamily="18" charset="0"/>
              </a:rPr>
              <a:t>Cross-validate the results  </a:t>
            </a:r>
          </a:p>
        </p:txBody>
      </p:sp>
      <p:sp>
        <p:nvSpPr>
          <p:cNvPr id="18" name="TextBox 17">
            <a:extLst>
              <a:ext uri="{FF2B5EF4-FFF2-40B4-BE49-F238E27FC236}">
                <a16:creationId xmlns:a16="http://schemas.microsoft.com/office/drawing/2014/main" id="{2C60F0BD-9691-5FBF-EDC9-46A80FA32E5C}"/>
              </a:ext>
            </a:extLst>
          </p:cNvPr>
          <p:cNvSpPr txBox="1"/>
          <p:nvPr/>
        </p:nvSpPr>
        <p:spPr>
          <a:xfrm>
            <a:off x="6975054" y="5582893"/>
            <a:ext cx="3620845" cy="355482"/>
          </a:xfrm>
          <a:prstGeom prst="rect">
            <a:avLst/>
          </a:prstGeom>
          <a:noFill/>
        </p:spPr>
        <p:txBody>
          <a:bodyPr wrap="square">
            <a:spAutoFit/>
          </a:bodyPr>
          <a:lstStyle/>
          <a:p>
            <a:pPr>
              <a:lnSpc>
                <a:spcPct val="95000"/>
              </a:lnSpc>
            </a:pPr>
            <a:r>
              <a:rPr lang="en-US" altLang="zh-CN">
                <a:latin typeface="Noto Serif" panose="02020600060500020200" pitchFamily="18" charset="0"/>
                <a:ea typeface="Noto Serif" panose="02020600060500020200" pitchFamily="18" charset="0"/>
                <a:cs typeface="Noto Serif" panose="02020600060500020200" pitchFamily="18" charset="0"/>
              </a:rPr>
              <a:t>Examine shared perceptions</a:t>
            </a:r>
          </a:p>
        </p:txBody>
      </p:sp>
      <p:sp>
        <p:nvSpPr>
          <p:cNvPr id="19" name="Rectangle 18">
            <a:extLst>
              <a:ext uri="{FF2B5EF4-FFF2-40B4-BE49-F238E27FC236}">
                <a16:creationId xmlns:a16="http://schemas.microsoft.com/office/drawing/2014/main" id="{628C2AC9-CCD3-49C4-60AF-BD5DA27F4764}"/>
              </a:ext>
            </a:extLst>
          </p:cNvPr>
          <p:cNvSpPr/>
          <p:nvPr/>
        </p:nvSpPr>
        <p:spPr>
          <a:xfrm>
            <a:off x="1048205" y="3940976"/>
            <a:ext cx="502061" cy="369332"/>
          </a:xfrm>
          <a:prstGeom prst="rect">
            <a:avLst/>
          </a:prstGeom>
          <a:solidFill>
            <a:schemeClr val="bg1"/>
          </a:solidFill>
          <a:ln>
            <a:solidFill>
              <a:schemeClr val="bg1"/>
            </a:solidFill>
          </a:ln>
        </p:spPr>
        <p:txBody>
          <a:bodyPr wrap="none">
            <a:spAutoFit/>
          </a:bodyPr>
          <a:lstStyle/>
          <a:p>
            <a:r>
              <a:rPr lang="en-US">
                <a:solidFill>
                  <a:srgbClr val="00B050"/>
                </a:solidFill>
              </a:rPr>
              <a:t>✔</a:t>
            </a:r>
          </a:p>
        </p:txBody>
      </p:sp>
      <p:sp>
        <p:nvSpPr>
          <p:cNvPr id="20" name="Rectangle 19">
            <a:extLst>
              <a:ext uri="{FF2B5EF4-FFF2-40B4-BE49-F238E27FC236}">
                <a16:creationId xmlns:a16="http://schemas.microsoft.com/office/drawing/2014/main" id="{87DB31EA-A559-C2D5-14ED-49E10E203C36}"/>
              </a:ext>
            </a:extLst>
          </p:cNvPr>
          <p:cNvSpPr/>
          <p:nvPr/>
        </p:nvSpPr>
        <p:spPr>
          <a:xfrm>
            <a:off x="1048205" y="4816381"/>
            <a:ext cx="502061" cy="369332"/>
          </a:xfrm>
          <a:prstGeom prst="rect">
            <a:avLst/>
          </a:prstGeom>
          <a:solidFill>
            <a:schemeClr val="bg1"/>
          </a:solidFill>
          <a:ln>
            <a:solidFill>
              <a:schemeClr val="bg1"/>
            </a:solidFill>
          </a:ln>
        </p:spPr>
        <p:txBody>
          <a:bodyPr wrap="none">
            <a:spAutoFit/>
          </a:bodyPr>
          <a:lstStyle/>
          <a:p>
            <a:r>
              <a:rPr lang="en-US">
                <a:solidFill>
                  <a:srgbClr val="00B050"/>
                </a:solidFill>
              </a:rPr>
              <a:t>✔</a:t>
            </a:r>
          </a:p>
        </p:txBody>
      </p:sp>
      <p:sp>
        <p:nvSpPr>
          <p:cNvPr id="21" name="Rectangle 20">
            <a:extLst>
              <a:ext uri="{FF2B5EF4-FFF2-40B4-BE49-F238E27FC236}">
                <a16:creationId xmlns:a16="http://schemas.microsoft.com/office/drawing/2014/main" id="{3B4FB248-D9FA-7083-D2A3-74DCAAE3C7AB}"/>
              </a:ext>
            </a:extLst>
          </p:cNvPr>
          <p:cNvSpPr/>
          <p:nvPr/>
        </p:nvSpPr>
        <p:spPr>
          <a:xfrm>
            <a:off x="1048205" y="5806754"/>
            <a:ext cx="502061" cy="369332"/>
          </a:xfrm>
          <a:prstGeom prst="rect">
            <a:avLst/>
          </a:prstGeom>
          <a:solidFill>
            <a:schemeClr val="bg1"/>
          </a:solidFill>
          <a:ln>
            <a:solidFill>
              <a:schemeClr val="bg1"/>
            </a:solidFill>
          </a:ln>
        </p:spPr>
        <p:txBody>
          <a:bodyPr wrap="none">
            <a:spAutoFit/>
          </a:bodyPr>
          <a:lstStyle/>
          <a:p>
            <a:r>
              <a:rPr lang="en-US">
                <a:solidFill>
                  <a:srgbClr val="00B050"/>
                </a:solidFill>
              </a:rPr>
              <a:t>✔</a:t>
            </a:r>
          </a:p>
        </p:txBody>
      </p:sp>
      <p:sp>
        <p:nvSpPr>
          <p:cNvPr id="22" name="Rectangle 21">
            <a:extLst>
              <a:ext uri="{FF2B5EF4-FFF2-40B4-BE49-F238E27FC236}">
                <a16:creationId xmlns:a16="http://schemas.microsoft.com/office/drawing/2014/main" id="{C96C003F-3374-EF10-5B22-8477C4D387DB}"/>
              </a:ext>
            </a:extLst>
          </p:cNvPr>
          <p:cNvSpPr/>
          <p:nvPr/>
        </p:nvSpPr>
        <p:spPr>
          <a:xfrm>
            <a:off x="6472993" y="3940976"/>
            <a:ext cx="502061" cy="369332"/>
          </a:xfrm>
          <a:prstGeom prst="rect">
            <a:avLst/>
          </a:prstGeom>
          <a:solidFill>
            <a:schemeClr val="bg1"/>
          </a:solidFill>
          <a:ln>
            <a:solidFill>
              <a:schemeClr val="bg1"/>
            </a:solidFill>
          </a:ln>
        </p:spPr>
        <p:txBody>
          <a:bodyPr wrap="none">
            <a:spAutoFit/>
          </a:bodyPr>
          <a:lstStyle/>
          <a:p>
            <a:r>
              <a:rPr lang="en-US">
                <a:solidFill>
                  <a:srgbClr val="00B050"/>
                </a:solidFill>
              </a:rPr>
              <a:t>✔</a:t>
            </a:r>
          </a:p>
        </p:txBody>
      </p:sp>
      <p:sp>
        <p:nvSpPr>
          <p:cNvPr id="23" name="Rectangle 22">
            <a:extLst>
              <a:ext uri="{FF2B5EF4-FFF2-40B4-BE49-F238E27FC236}">
                <a16:creationId xmlns:a16="http://schemas.microsoft.com/office/drawing/2014/main" id="{2395F98A-5D0F-103F-5BED-C8941234B9C4}"/>
              </a:ext>
            </a:extLst>
          </p:cNvPr>
          <p:cNvSpPr/>
          <p:nvPr/>
        </p:nvSpPr>
        <p:spPr>
          <a:xfrm>
            <a:off x="6468532" y="4471300"/>
            <a:ext cx="502061" cy="369332"/>
          </a:xfrm>
          <a:prstGeom prst="rect">
            <a:avLst/>
          </a:prstGeom>
          <a:solidFill>
            <a:schemeClr val="bg1"/>
          </a:solidFill>
          <a:ln>
            <a:solidFill>
              <a:schemeClr val="bg1"/>
            </a:solidFill>
          </a:ln>
        </p:spPr>
        <p:txBody>
          <a:bodyPr wrap="none">
            <a:spAutoFit/>
          </a:bodyPr>
          <a:lstStyle/>
          <a:p>
            <a:r>
              <a:rPr lang="en-US">
                <a:solidFill>
                  <a:srgbClr val="00B050"/>
                </a:solidFill>
              </a:rPr>
              <a:t>✔</a:t>
            </a:r>
          </a:p>
        </p:txBody>
      </p:sp>
      <p:sp>
        <p:nvSpPr>
          <p:cNvPr id="24" name="Rectangle 23">
            <a:extLst>
              <a:ext uri="{FF2B5EF4-FFF2-40B4-BE49-F238E27FC236}">
                <a16:creationId xmlns:a16="http://schemas.microsoft.com/office/drawing/2014/main" id="{5818E6D1-7B76-8541-CAAA-889D4EAFD64E}"/>
              </a:ext>
            </a:extLst>
          </p:cNvPr>
          <p:cNvSpPr/>
          <p:nvPr/>
        </p:nvSpPr>
        <p:spPr>
          <a:xfrm>
            <a:off x="6476681" y="5031782"/>
            <a:ext cx="502061" cy="369332"/>
          </a:xfrm>
          <a:prstGeom prst="rect">
            <a:avLst/>
          </a:prstGeom>
          <a:solidFill>
            <a:schemeClr val="bg1"/>
          </a:solidFill>
          <a:ln>
            <a:solidFill>
              <a:schemeClr val="bg1"/>
            </a:solidFill>
          </a:ln>
        </p:spPr>
        <p:txBody>
          <a:bodyPr wrap="none">
            <a:spAutoFit/>
          </a:bodyPr>
          <a:lstStyle/>
          <a:p>
            <a:r>
              <a:rPr lang="en-US">
                <a:solidFill>
                  <a:srgbClr val="00B050"/>
                </a:solidFill>
              </a:rPr>
              <a:t>✔</a:t>
            </a:r>
          </a:p>
        </p:txBody>
      </p:sp>
      <p:sp>
        <p:nvSpPr>
          <p:cNvPr id="25" name="TextBox 24">
            <a:extLst>
              <a:ext uri="{FF2B5EF4-FFF2-40B4-BE49-F238E27FC236}">
                <a16:creationId xmlns:a16="http://schemas.microsoft.com/office/drawing/2014/main" id="{DD125AA9-2D3B-466C-33A2-95B846E29677}"/>
              </a:ext>
            </a:extLst>
          </p:cNvPr>
          <p:cNvSpPr txBox="1"/>
          <p:nvPr/>
        </p:nvSpPr>
        <p:spPr>
          <a:xfrm>
            <a:off x="6964581" y="6156537"/>
            <a:ext cx="3284513" cy="618631"/>
          </a:xfrm>
          <a:prstGeom prst="rect">
            <a:avLst/>
          </a:prstGeom>
          <a:noFill/>
        </p:spPr>
        <p:txBody>
          <a:bodyPr wrap="square">
            <a:spAutoFit/>
          </a:bodyPr>
          <a:lstStyle/>
          <a:p>
            <a:pPr>
              <a:lnSpc>
                <a:spcPct val="95000"/>
              </a:lnSpc>
            </a:pPr>
            <a:r>
              <a:rPr lang="en-US" altLang="zh-CN">
                <a:latin typeface="Noto Serif" panose="02020600060500020200" pitchFamily="18" charset="0"/>
                <a:ea typeface="Noto Serif" panose="02020600060500020200" pitchFamily="18" charset="0"/>
                <a:cs typeface="Noto Serif" panose="02020600060500020200" pitchFamily="18" charset="0"/>
              </a:rPr>
              <a:t>Develop practical shortened scale: Item Response Theory</a:t>
            </a:r>
          </a:p>
        </p:txBody>
      </p:sp>
      <p:sp>
        <p:nvSpPr>
          <p:cNvPr id="26" name="Rectangle 25">
            <a:extLst>
              <a:ext uri="{FF2B5EF4-FFF2-40B4-BE49-F238E27FC236}">
                <a16:creationId xmlns:a16="http://schemas.microsoft.com/office/drawing/2014/main" id="{D2AE33DA-24A1-6368-ED19-55695B446D68}"/>
              </a:ext>
            </a:extLst>
          </p:cNvPr>
          <p:cNvSpPr/>
          <p:nvPr/>
        </p:nvSpPr>
        <p:spPr>
          <a:xfrm>
            <a:off x="6491088" y="5606115"/>
            <a:ext cx="502061" cy="369332"/>
          </a:xfrm>
          <a:prstGeom prst="rect">
            <a:avLst/>
          </a:prstGeom>
          <a:solidFill>
            <a:schemeClr val="bg1"/>
          </a:solidFill>
          <a:ln>
            <a:solidFill>
              <a:schemeClr val="bg1"/>
            </a:solidFill>
          </a:ln>
        </p:spPr>
        <p:txBody>
          <a:bodyPr wrap="none">
            <a:spAutoFit/>
          </a:bodyPr>
          <a:lstStyle/>
          <a:p>
            <a:r>
              <a:rPr lang="en-US">
                <a:solidFill>
                  <a:srgbClr val="00B050"/>
                </a:solidFill>
              </a:rPr>
              <a:t>✔</a:t>
            </a:r>
          </a:p>
        </p:txBody>
      </p:sp>
    </p:spTree>
    <p:extLst>
      <p:ext uri="{BB962C8B-B14F-4D97-AF65-F5344CB8AC3E}">
        <p14:creationId xmlns:p14="http://schemas.microsoft.com/office/powerpoint/2010/main" val="4192450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9C27D-EA23-743A-1249-FB99F2BE9E1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377E968-3618-AD8B-EC97-1D1A00BE8841}"/>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4CF11A-2DEF-55CC-80A3-A0F273146A16}"/>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CCBFC4-81C1-1973-281B-65066818007E}"/>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0B3AB249-5AF3-5124-ECFF-DBE03F1DADA5}"/>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Key Dimensions</a:t>
            </a:r>
          </a:p>
        </p:txBody>
      </p:sp>
      <p:pic>
        <p:nvPicPr>
          <p:cNvPr id="8" name="Picture 7">
            <a:extLst>
              <a:ext uri="{FF2B5EF4-FFF2-40B4-BE49-F238E27FC236}">
                <a16:creationId xmlns:a16="http://schemas.microsoft.com/office/drawing/2014/main" id="{C0DCE172-2E64-68BD-4DA7-27A3D5C5A662}"/>
              </a:ext>
            </a:extLst>
          </p:cNvPr>
          <p:cNvPicPr>
            <a:picLocks noChangeAspect="1"/>
          </p:cNvPicPr>
          <p:nvPr/>
        </p:nvPicPr>
        <p:blipFill>
          <a:blip r:embed="rId3"/>
          <a:stretch>
            <a:fillRect/>
          </a:stretch>
        </p:blipFill>
        <p:spPr>
          <a:xfrm>
            <a:off x="10158984" y="146957"/>
            <a:ext cx="1755648" cy="723301"/>
          </a:xfrm>
          <a:prstGeom prst="rect">
            <a:avLst/>
          </a:prstGeom>
        </p:spPr>
      </p:pic>
      <p:sp>
        <p:nvSpPr>
          <p:cNvPr id="23" name="Rectangle 22">
            <a:extLst>
              <a:ext uri="{FF2B5EF4-FFF2-40B4-BE49-F238E27FC236}">
                <a16:creationId xmlns:a16="http://schemas.microsoft.com/office/drawing/2014/main" id="{458FA155-62EC-0714-106D-14C2B89E590F}"/>
              </a:ext>
            </a:extLst>
          </p:cNvPr>
          <p:cNvSpPr/>
          <p:nvPr/>
        </p:nvSpPr>
        <p:spPr>
          <a:xfrm>
            <a:off x="6468584" y="4687561"/>
            <a:ext cx="184731" cy="369332"/>
          </a:xfrm>
          <a:prstGeom prst="rect">
            <a:avLst/>
          </a:prstGeom>
          <a:solidFill>
            <a:schemeClr val="bg1"/>
          </a:solidFill>
          <a:ln>
            <a:solidFill>
              <a:schemeClr val="bg1"/>
            </a:solidFill>
          </a:ln>
        </p:spPr>
        <p:txBody>
          <a:bodyPr wrap="none">
            <a:spAutoFit/>
          </a:bodyPr>
          <a:lstStyle/>
          <a:p>
            <a:endParaRPr lang="en-US">
              <a:solidFill>
                <a:srgbClr val="00B050"/>
              </a:solidFill>
            </a:endParaRPr>
          </a:p>
        </p:txBody>
      </p:sp>
      <p:pic>
        <p:nvPicPr>
          <p:cNvPr id="26" name="Picture 25">
            <a:extLst>
              <a:ext uri="{FF2B5EF4-FFF2-40B4-BE49-F238E27FC236}">
                <a16:creationId xmlns:a16="http://schemas.microsoft.com/office/drawing/2014/main" id="{05FC522C-5009-8F02-E9B0-3BA320705BAE}"/>
              </a:ext>
            </a:extLst>
          </p:cNvPr>
          <p:cNvPicPr>
            <a:picLocks noChangeAspect="1"/>
          </p:cNvPicPr>
          <p:nvPr/>
        </p:nvPicPr>
        <p:blipFill>
          <a:blip r:embed="rId4"/>
          <a:stretch>
            <a:fillRect/>
          </a:stretch>
        </p:blipFill>
        <p:spPr>
          <a:xfrm>
            <a:off x="1793807" y="1514692"/>
            <a:ext cx="8604385" cy="5030399"/>
          </a:xfrm>
          <a:prstGeom prst="rect">
            <a:avLst/>
          </a:prstGeom>
          <a:solidFill>
            <a:srgbClr val="FFFFFF">
              <a:shade val="85000"/>
            </a:srgbClr>
          </a:solidFill>
          <a:ln w="88900" cap="sq">
            <a:solidFill>
              <a:srgbClr val="54585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973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9D7C0-113E-E97B-D9DD-FD151982608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ED788C-DAA2-7918-D561-AAA833ECFC25}"/>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676495-5A52-D86D-5D11-1469ECF12553}"/>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F17534-C27B-02F7-68AD-29A7CAB41E5D}"/>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96F0CAAE-EBDF-B2D3-1BEF-8E9BC965A407}"/>
              </a:ext>
            </a:extLst>
          </p:cNvPr>
          <p:cNvSpPr txBox="1"/>
          <p:nvPr/>
        </p:nvSpPr>
        <p:spPr>
          <a:xfrm>
            <a:off x="356616" y="640080"/>
            <a:ext cx="11348714"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Oregon Institute of Occupational Health Sciences</a:t>
            </a:r>
          </a:p>
        </p:txBody>
      </p:sp>
      <p:sp>
        <p:nvSpPr>
          <p:cNvPr id="17" name="TextBox 16">
            <a:extLst>
              <a:ext uri="{FF2B5EF4-FFF2-40B4-BE49-F238E27FC236}">
                <a16:creationId xmlns:a16="http://schemas.microsoft.com/office/drawing/2014/main" id="{DE0D33D1-EC6B-4F1E-7440-051934CC28B1}"/>
              </a:ext>
            </a:extLst>
          </p:cNvPr>
          <p:cNvSpPr txBox="1"/>
          <p:nvPr/>
        </p:nvSpPr>
        <p:spPr>
          <a:xfrm>
            <a:off x="357268" y="2025993"/>
            <a:ext cx="6276402" cy="1785104"/>
          </a:xfrm>
          <a:prstGeom prst="rect">
            <a:avLst/>
          </a:prstGeom>
          <a:noFill/>
        </p:spPr>
        <p:txBody>
          <a:bodyPr wrap="square" lIns="91440" tIns="45720" rIns="91440" bIns="45720" rtlCol="0" anchor="t">
            <a:spAutoFit/>
          </a:bodyPr>
          <a:lstStyle/>
          <a:p>
            <a:r>
              <a:rPr lang="en-US" sz="2200">
                <a:latin typeface="Noto Serif"/>
                <a:ea typeface="Noto Serif"/>
                <a:cs typeface="Noto Serif"/>
              </a:rPr>
              <a:t>We conduct research and develop evidence-based tools, training, and educational programming to improve the safety, health, and well-being of workers in Oregon and beyond.</a:t>
            </a:r>
          </a:p>
        </p:txBody>
      </p:sp>
      <p:sp>
        <p:nvSpPr>
          <p:cNvPr id="18" name="TextBox 17">
            <a:extLst>
              <a:ext uri="{FF2B5EF4-FFF2-40B4-BE49-F238E27FC236}">
                <a16:creationId xmlns:a16="http://schemas.microsoft.com/office/drawing/2014/main" id="{6AB089DB-8FE1-D840-E33B-798E6ECDB1AF}"/>
              </a:ext>
            </a:extLst>
          </p:cNvPr>
          <p:cNvSpPr txBox="1"/>
          <p:nvPr/>
        </p:nvSpPr>
        <p:spPr>
          <a:xfrm>
            <a:off x="357268" y="4075779"/>
            <a:ext cx="6276402" cy="1107996"/>
          </a:xfrm>
          <a:prstGeom prst="rect">
            <a:avLst/>
          </a:prstGeom>
          <a:noFill/>
          <a:ln w="38100">
            <a:solidFill>
              <a:schemeClr val="bg1"/>
            </a:solidFill>
          </a:ln>
        </p:spPr>
        <p:txBody>
          <a:bodyPr wrap="square" rtlCol="0">
            <a:spAutoFit/>
          </a:bodyPr>
          <a:lstStyle/>
          <a:p>
            <a:r>
              <a:rPr lang="en-US" sz="2200">
                <a:latin typeface="Noto Serif"/>
                <a:ea typeface="Noto Serif"/>
                <a:cs typeface="Noto Serif"/>
              </a:rPr>
              <a:t>Our mission is to </a:t>
            </a:r>
            <a:r>
              <a:rPr lang="en-US" sz="2200" i="1">
                <a:latin typeface="Noto Serif"/>
                <a:ea typeface="Noto Serif"/>
                <a:cs typeface="Noto Serif"/>
              </a:rPr>
              <a:t>promote well-being and prevent disease and disability among working Oregonians.</a:t>
            </a:r>
            <a:endParaRPr lang="en-US" sz="2200" i="1"/>
          </a:p>
        </p:txBody>
      </p:sp>
      <p:pic>
        <p:nvPicPr>
          <p:cNvPr id="19" name="Picture 18">
            <a:extLst>
              <a:ext uri="{FF2B5EF4-FFF2-40B4-BE49-F238E27FC236}">
                <a16:creationId xmlns:a16="http://schemas.microsoft.com/office/drawing/2014/main" id="{4279F1F4-BBF6-53DD-C042-F99C538F9781}"/>
              </a:ext>
            </a:extLst>
          </p:cNvPr>
          <p:cNvPicPr>
            <a:picLocks noChangeAspect="1"/>
          </p:cNvPicPr>
          <p:nvPr/>
        </p:nvPicPr>
        <p:blipFill>
          <a:blip r:embed="rId3"/>
          <a:stretch>
            <a:fillRect/>
          </a:stretch>
        </p:blipFill>
        <p:spPr>
          <a:xfrm>
            <a:off x="6633670" y="1702828"/>
            <a:ext cx="5072312" cy="4103300"/>
          </a:xfrm>
          <a:prstGeom prst="rect">
            <a:avLst/>
          </a:prstGeom>
        </p:spPr>
      </p:pic>
      <p:sp>
        <p:nvSpPr>
          <p:cNvPr id="23" name="TextBox 22">
            <a:extLst>
              <a:ext uri="{FF2B5EF4-FFF2-40B4-BE49-F238E27FC236}">
                <a16:creationId xmlns:a16="http://schemas.microsoft.com/office/drawing/2014/main" id="{2592101C-D615-06FF-7C51-1B42F940EEE5}"/>
              </a:ext>
            </a:extLst>
          </p:cNvPr>
          <p:cNvSpPr txBox="1"/>
          <p:nvPr/>
        </p:nvSpPr>
        <p:spPr>
          <a:xfrm>
            <a:off x="310740" y="5741897"/>
            <a:ext cx="7302842" cy="400110"/>
          </a:xfrm>
          <a:prstGeom prst="rect">
            <a:avLst/>
          </a:prstGeom>
          <a:noFill/>
        </p:spPr>
        <p:txBody>
          <a:bodyPr wrap="square">
            <a:spAutoFit/>
          </a:bodyPr>
          <a:lstStyle/>
          <a:p>
            <a:pPr marL="0" marR="0"/>
            <a:r>
              <a:rPr lang="en-US" sz="2000" kern="0">
                <a:effectLst/>
                <a:latin typeface="Noto Serif" panose="02020600060500020200" pitchFamily="18" charset="0"/>
                <a:ea typeface="Noto Serif" panose="02020600060500020200" pitchFamily="18" charset="0"/>
                <a:cs typeface="Noto Serif" panose="02020600060500020200" pitchFamily="18" charset="0"/>
              </a:rPr>
              <a:t>Visit our website: </a:t>
            </a:r>
          </a:p>
        </p:txBody>
      </p:sp>
      <p:pic>
        <p:nvPicPr>
          <p:cNvPr id="3" name="Picture 2">
            <a:extLst>
              <a:ext uri="{FF2B5EF4-FFF2-40B4-BE49-F238E27FC236}">
                <a16:creationId xmlns:a16="http://schemas.microsoft.com/office/drawing/2014/main" id="{5F85718A-F7EF-B9F6-390A-C308EBEF8A3A}"/>
              </a:ext>
            </a:extLst>
          </p:cNvPr>
          <p:cNvPicPr>
            <a:picLocks noChangeAspect="1"/>
          </p:cNvPicPr>
          <p:nvPr/>
        </p:nvPicPr>
        <p:blipFill>
          <a:blip r:embed="rId4"/>
          <a:stretch>
            <a:fillRect/>
          </a:stretch>
        </p:blipFill>
        <p:spPr>
          <a:xfrm>
            <a:off x="2614940" y="5393813"/>
            <a:ext cx="1315705" cy="1315705"/>
          </a:xfrm>
          <a:prstGeom prst="rect">
            <a:avLst/>
          </a:prstGeom>
        </p:spPr>
      </p:pic>
    </p:spTree>
    <p:extLst>
      <p:ext uri="{BB962C8B-B14F-4D97-AF65-F5344CB8AC3E}">
        <p14:creationId xmlns:p14="http://schemas.microsoft.com/office/powerpoint/2010/main" val="389842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20848-CD02-BCDA-2E2C-99E0E5AB09F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08A554E-7D98-09A0-D8A6-6D5C430A8358}"/>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38F5CF-C693-823F-8BD8-D2DED46A25AD}"/>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B5917C-0038-1800-13E4-C2AF819B80F7}"/>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9A21FA35-7FE4-E235-BA26-6611DDF41C79}"/>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Key Findings from Literature Review </a:t>
            </a:r>
          </a:p>
        </p:txBody>
      </p:sp>
      <p:pic>
        <p:nvPicPr>
          <p:cNvPr id="8" name="Picture 7">
            <a:extLst>
              <a:ext uri="{FF2B5EF4-FFF2-40B4-BE49-F238E27FC236}">
                <a16:creationId xmlns:a16="http://schemas.microsoft.com/office/drawing/2014/main" id="{C1021470-513B-AFDE-1B6C-71C146F1DAA5}"/>
              </a:ext>
            </a:extLst>
          </p:cNvPr>
          <p:cNvPicPr>
            <a:picLocks noChangeAspect="1"/>
          </p:cNvPicPr>
          <p:nvPr/>
        </p:nvPicPr>
        <p:blipFill>
          <a:blip r:embed="rId3"/>
          <a:stretch>
            <a:fillRect/>
          </a:stretch>
        </p:blipFill>
        <p:spPr>
          <a:xfrm>
            <a:off x="10158984" y="146957"/>
            <a:ext cx="1755648" cy="723301"/>
          </a:xfrm>
          <a:prstGeom prst="rect">
            <a:avLst/>
          </a:prstGeom>
        </p:spPr>
      </p:pic>
      <p:sp>
        <p:nvSpPr>
          <p:cNvPr id="23" name="Rectangle 22">
            <a:extLst>
              <a:ext uri="{FF2B5EF4-FFF2-40B4-BE49-F238E27FC236}">
                <a16:creationId xmlns:a16="http://schemas.microsoft.com/office/drawing/2014/main" id="{C155495F-718B-CCEA-CB4E-7A6002BCFD05}"/>
              </a:ext>
            </a:extLst>
          </p:cNvPr>
          <p:cNvSpPr/>
          <p:nvPr/>
        </p:nvSpPr>
        <p:spPr>
          <a:xfrm>
            <a:off x="6468584" y="4687561"/>
            <a:ext cx="184731" cy="369332"/>
          </a:xfrm>
          <a:prstGeom prst="rect">
            <a:avLst/>
          </a:prstGeom>
          <a:solidFill>
            <a:schemeClr val="bg1"/>
          </a:solidFill>
          <a:ln>
            <a:solidFill>
              <a:schemeClr val="bg1"/>
            </a:solidFill>
          </a:ln>
        </p:spPr>
        <p:txBody>
          <a:bodyPr wrap="none">
            <a:spAutoFit/>
          </a:bodyPr>
          <a:lstStyle/>
          <a:p>
            <a:endParaRPr lang="en-US">
              <a:solidFill>
                <a:srgbClr val="00B050"/>
              </a:solidFill>
            </a:endParaRPr>
          </a:p>
        </p:txBody>
      </p:sp>
      <p:sp>
        <p:nvSpPr>
          <p:cNvPr id="3" name="Freeform 3">
            <a:extLst>
              <a:ext uri="{FF2B5EF4-FFF2-40B4-BE49-F238E27FC236}">
                <a16:creationId xmlns:a16="http://schemas.microsoft.com/office/drawing/2014/main" id="{1A938B14-0F06-32BB-7EC7-9D9B325965C7}"/>
              </a:ext>
            </a:extLst>
          </p:cNvPr>
          <p:cNvSpPr>
            <a:spLocks noChangeAspect="1" noChangeArrowheads="1"/>
          </p:cNvSpPr>
          <p:nvPr/>
        </p:nvSpPr>
        <p:spPr bwMode="auto">
          <a:xfrm rot="10800000">
            <a:off x="4347255" y="3423389"/>
            <a:ext cx="1253903" cy="569433"/>
          </a:xfrm>
          <a:custGeom>
            <a:avLst/>
            <a:gdLst>
              <a:gd name="T0" fmla="*/ 7689 w 7690"/>
              <a:gd name="T1" fmla="*/ 1349 h 3492"/>
              <a:gd name="T2" fmla="*/ 5642 w 7690"/>
              <a:gd name="T3" fmla="*/ 0 h 3492"/>
              <a:gd name="T4" fmla="*/ 5642 w 7690"/>
              <a:gd name="T5" fmla="*/ 752 h 3492"/>
              <a:gd name="T6" fmla="*/ 5642 w 7690"/>
              <a:gd name="T7" fmla="*/ 752 h 3492"/>
              <a:gd name="T8" fmla="*/ 0 w 7690"/>
              <a:gd name="T9" fmla="*/ 3491 h 3492"/>
              <a:gd name="T10" fmla="*/ 0 w 7690"/>
              <a:gd name="T11" fmla="*/ 3491 h 3492"/>
              <a:gd name="T12" fmla="*/ 5642 w 7690"/>
              <a:gd name="T13" fmla="*/ 1873 h 3492"/>
              <a:gd name="T14" fmla="*/ 5642 w 7690"/>
              <a:gd name="T15" fmla="*/ 2698 h 3492"/>
              <a:gd name="T16" fmla="*/ 7689 w 7690"/>
              <a:gd name="T17" fmla="*/ 1349 h 3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90" h="3492">
                <a:moveTo>
                  <a:pt x="7689" y="1349"/>
                </a:moveTo>
                <a:lnTo>
                  <a:pt x="5642" y="0"/>
                </a:lnTo>
                <a:lnTo>
                  <a:pt x="5642" y="752"/>
                </a:lnTo>
                <a:lnTo>
                  <a:pt x="5642" y="752"/>
                </a:lnTo>
                <a:cubicBezTo>
                  <a:pt x="1790" y="1041"/>
                  <a:pt x="0" y="3491"/>
                  <a:pt x="0" y="3491"/>
                </a:cubicBezTo>
                <a:lnTo>
                  <a:pt x="0" y="3491"/>
                </a:lnTo>
                <a:cubicBezTo>
                  <a:pt x="2150" y="2018"/>
                  <a:pt x="4499" y="1851"/>
                  <a:pt x="5642" y="1873"/>
                </a:cubicBezTo>
                <a:lnTo>
                  <a:pt x="5642" y="2698"/>
                </a:lnTo>
                <a:lnTo>
                  <a:pt x="7689" y="1349"/>
                </a:lnTo>
              </a:path>
            </a:pathLst>
          </a:custGeom>
          <a:solidFill>
            <a:srgbClr val="4F87EB"/>
          </a:solidFill>
          <a:ln>
            <a:noFill/>
          </a:ln>
          <a:effectLst/>
        </p:spPr>
        <p:txBody>
          <a:bodyPr wrap="none" anchor="ctr"/>
          <a:lstStyle/>
          <a:p>
            <a:endParaRPr lang="en-US" sz="675">
              <a:latin typeface="Lato Light" panose="020F0502020204030203" pitchFamily="34" charset="0"/>
            </a:endParaRPr>
          </a:p>
        </p:txBody>
      </p:sp>
      <p:sp>
        <p:nvSpPr>
          <p:cNvPr id="4" name="Freeform 3">
            <a:extLst>
              <a:ext uri="{FF2B5EF4-FFF2-40B4-BE49-F238E27FC236}">
                <a16:creationId xmlns:a16="http://schemas.microsoft.com/office/drawing/2014/main" id="{0A28AC3C-FAC3-B45E-7660-183FC74338E4}"/>
              </a:ext>
            </a:extLst>
          </p:cNvPr>
          <p:cNvSpPr>
            <a:spLocks noChangeAspect="1" noChangeArrowheads="1"/>
          </p:cNvSpPr>
          <p:nvPr/>
        </p:nvSpPr>
        <p:spPr bwMode="auto">
          <a:xfrm flipV="1">
            <a:off x="5853614" y="3423388"/>
            <a:ext cx="1253903" cy="569434"/>
          </a:xfrm>
          <a:custGeom>
            <a:avLst/>
            <a:gdLst>
              <a:gd name="T0" fmla="*/ 7689 w 7690"/>
              <a:gd name="T1" fmla="*/ 1349 h 3492"/>
              <a:gd name="T2" fmla="*/ 5642 w 7690"/>
              <a:gd name="T3" fmla="*/ 0 h 3492"/>
              <a:gd name="T4" fmla="*/ 5642 w 7690"/>
              <a:gd name="T5" fmla="*/ 752 h 3492"/>
              <a:gd name="T6" fmla="*/ 5642 w 7690"/>
              <a:gd name="T7" fmla="*/ 752 h 3492"/>
              <a:gd name="T8" fmla="*/ 0 w 7690"/>
              <a:gd name="T9" fmla="*/ 3491 h 3492"/>
              <a:gd name="T10" fmla="*/ 0 w 7690"/>
              <a:gd name="T11" fmla="*/ 3491 h 3492"/>
              <a:gd name="T12" fmla="*/ 5642 w 7690"/>
              <a:gd name="T13" fmla="*/ 1873 h 3492"/>
              <a:gd name="T14" fmla="*/ 5642 w 7690"/>
              <a:gd name="T15" fmla="*/ 2698 h 3492"/>
              <a:gd name="T16" fmla="*/ 7689 w 7690"/>
              <a:gd name="T17" fmla="*/ 1349 h 3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90" h="3492">
                <a:moveTo>
                  <a:pt x="7689" y="1349"/>
                </a:moveTo>
                <a:lnTo>
                  <a:pt x="5642" y="0"/>
                </a:lnTo>
                <a:lnTo>
                  <a:pt x="5642" y="752"/>
                </a:lnTo>
                <a:lnTo>
                  <a:pt x="5642" y="752"/>
                </a:lnTo>
                <a:cubicBezTo>
                  <a:pt x="1790" y="1041"/>
                  <a:pt x="0" y="3491"/>
                  <a:pt x="0" y="3491"/>
                </a:cubicBezTo>
                <a:lnTo>
                  <a:pt x="0" y="3491"/>
                </a:lnTo>
                <a:cubicBezTo>
                  <a:pt x="2150" y="2018"/>
                  <a:pt x="4499" y="1851"/>
                  <a:pt x="5642" y="1873"/>
                </a:cubicBezTo>
                <a:lnTo>
                  <a:pt x="5642" y="2698"/>
                </a:lnTo>
                <a:lnTo>
                  <a:pt x="7689" y="1349"/>
                </a:lnTo>
              </a:path>
            </a:pathLst>
          </a:custGeom>
          <a:solidFill>
            <a:srgbClr val="4F87EB"/>
          </a:solidFill>
          <a:ln>
            <a:noFill/>
          </a:ln>
          <a:effectLst/>
        </p:spPr>
        <p:txBody>
          <a:bodyPr wrap="none" anchor="ctr"/>
          <a:lstStyle/>
          <a:p>
            <a:endParaRPr lang="en-US" sz="675">
              <a:latin typeface="Lato Light" panose="020F0502020204030203" pitchFamily="34" charset="0"/>
            </a:endParaRPr>
          </a:p>
        </p:txBody>
      </p:sp>
      <p:sp>
        <p:nvSpPr>
          <p:cNvPr id="7" name="Down Arrow 19">
            <a:extLst>
              <a:ext uri="{FF2B5EF4-FFF2-40B4-BE49-F238E27FC236}">
                <a16:creationId xmlns:a16="http://schemas.microsoft.com/office/drawing/2014/main" id="{7A415136-54A5-5416-FA98-A1EF0A07EB2E}"/>
              </a:ext>
            </a:extLst>
          </p:cNvPr>
          <p:cNvSpPr/>
          <p:nvPr/>
        </p:nvSpPr>
        <p:spPr>
          <a:xfrm>
            <a:off x="5561846" y="3492909"/>
            <a:ext cx="351429" cy="1111823"/>
          </a:xfrm>
          <a:prstGeom prst="downArrow">
            <a:avLst>
              <a:gd name="adj1" fmla="val 37736"/>
              <a:gd name="adj2" fmla="val 84195"/>
            </a:avLst>
          </a:prstGeom>
          <a:solidFill>
            <a:srgbClr val="024796"/>
          </a:solidFill>
          <a:ln>
            <a:solidFill>
              <a:srgbClr val="024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9" name="Freeform 3">
            <a:extLst>
              <a:ext uri="{FF2B5EF4-FFF2-40B4-BE49-F238E27FC236}">
                <a16:creationId xmlns:a16="http://schemas.microsoft.com/office/drawing/2014/main" id="{BC6D662D-502F-3D3F-369E-D4E57859793A}"/>
              </a:ext>
            </a:extLst>
          </p:cNvPr>
          <p:cNvSpPr>
            <a:spLocks noChangeAspect="1" noChangeArrowheads="1"/>
          </p:cNvSpPr>
          <p:nvPr/>
        </p:nvSpPr>
        <p:spPr bwMode="auto">
          <a:xfrm rot="8100000">
            <a:off x="4751075" y="3826309"/>
            <a:ext cx="1253903" cy="569433"/>
          </a:xfrm>
          <a:custGeom>
            <a:avLst/>
            <a:gdLst>
              <a:gd name="T0" fmla="*/ 7689 w 7690"/>
              <a:gd name="T1" fmla="*/ 1349 h 3492"/>
              <a:gd name="T2" fmla="*/ 5642 w 7690"/>
              <a:gd name="T3" fmla="*/ 0 h 3492"/>
              <a:gd name="T4" fmla="*/ 5642 w 7690"/>
              <a:gd name="T5" fmla="*/ 752 h 3492"/>
              <a:gd name="T6" fmla="*/ 5642 w 7690"/>
              <a:gd name="T7" fmla="*/ 752 h 3492"/>
              <a:gd name="T8" fmla="*/ 0 w 7690"/>
              <a:gd name="T9" fmla="*/ 3491 h 3492"/>
              <a:gd name="T10" fmla="*/ 0 w 7690"/>
              <a:gd name="T11" fmla="*/ 3491 h 3492"/>
              <a:gd name="T12" fmla="*/ 5642 w 7690"/>
              <a:gd name="T13" fmla="*/ 1873 h 3492"/>
              <a:gd name="T14" fmla="*/ 5642 w 7690"/>
              <a:gd name="T15" fmla="*/ 2698 h 3492"/>
              <a:gd name="T16" fmla="*/ 7689 w 7690"/>
              <a:gd name="T17" fmla="*/ 1349 h 3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90" h="3492">
                <a:moveTo>
                  <a:pt x="7689" y="1349"/>
                </a:moveTo>
                <a:lnTo>
                  <a:pt x="5642" y="0"/>
                </a:lnTo>
                <a:lnTo>
                  <a:pt x="5642" y="752"/>
                </a:lnTo>
                <a:lnTo>
                  <a:pt x="5642" y="752"/>
                </a:lnTo>
                <a:cubicBezTo>
                  <a:pt x="1790" y="1041"/>
                  <a:pt x="0" y="3491"/>
                  <a:pt x="0" y="3491"/>
                </a:cubicBezTo>
                <a:lnTo>
                  <a:pt x="0" y="3491"/>
                </a:lnTo>
                <a:cubicBezTo>
                  <a:pt x="2150" y="2018"/>
                  <a:pt x="4499" y="1851"/>
                  <a:pt x="5642" y="1873"/>
                </a:cubicBezTo>
                <a:lnTo>
                  <a:pt x="5642" y="2698"/>
                </a:lnTo>
                <a:lnTo>
                  <a:pt x="7689" y="1349"/>
                </a:lnTo>
              </a:path>
            </a:pathLst>
          </a:custGeom>
          <a:solidFill>
            <a:srgbClr val="005DC4"/>
          </a:solidFill>
          <a:ln>
            <a:noFill/>
          </a:ln>
          <a:effectLst/>
        </p:spPr>
        <p:txBody>
          <a:bodyPr wrap="none" anchor="ctr"/>
          <a:lstStyle/>
          <a:p>
            <a:endParaRPr lang="en-US" sz="675">
              <a:latin typeface="Lato Light" panose="020F0502020204030203" pitchFamily="34" charset="0"/>
            </a:endParaRPr>
          </a:p>
        </p:txBody>
      </p:sp>
      <p:sp>
        <p:nvSpPr>
          <p:cNvPr id="11" name="Freeform 3">
            <a:extLst>
              <a:ext uri="{FF2B5EF4-FFF2-40B4-BE49-F238E27FC236}">
                <a16:creationId xmlns:a16="http://schemas.microsoft.com/office/drawing/2014/main" id="{893C9D42-F125-BDB5-3488-458989D29409}"/>
              </a:ext>
            </a:extLst>
          </p:cNvPr>
          <p:cNvSpPr>
            <a:spLocks noChangeAspect="1" noChangeArrowheads="1"/>
          </p:cNvSpPr>
          <p:nvPr/>
        </p:nvSpPr>
        <p:spPr bwMode="auto">
          <a:xfrm rot="2700000" flipV="1">
            <a:off x="5467793" y="3829352"/>
            <a:ext cx="1253903" cy="590559"/>
          </a:xfrm>
          <a:custGeom>
            <a:avLst/>
            <a:gdLst>
              <a:gd name="T0" fmla="*/ 7689 w 7690"/>
              <a:gd name="T1" fmla="*/ 1349 h 3492"/>
              <a:gd name="T2" fmla="*/ 5642 w 7690"/>
              <a:gd name="T3" fmla="*/ 0 h 3492"/>
              <a:gd name="T4" fmla="*/ 5642 w 7690"/>
              <a:gd name="T5" fmla="*/ 752 h 3492"/>
              <a:gd name="T6" fmla="*/ 5642 w 7690"/>
              <a:gd name="T7" fmla="*/ 752 h 3492"/>
              <a:gd name="T8" fmla="*/ 0 w 7690"/>
              <a:gd name="T9" fmla="*/ 3491 h 3492"/>
              <a:gd name="T10" fmla="*/ 0 w 7690"/>
              <a:gd name="T11" fmla="*/ 3491 h 3492"/>
              <a:gd name="T12" fmla="*/ 5642 w 7690"/>
              <a:gd name="T13" fmla="*/ 1873 h 3492"/>
              <a:gd name="T14" fmla="*/ 5642 w 7690"/>
              <a:gd name="T15" fmla="*/ 2698 h 3492"/>
              <a:gd name="T16" fmla="*/ 7689 w 7690"/>
              <a:gd name="T17" fmla="*/ 1349 h 3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90" h="3492">
                <a:moveTo>
                  <a:pt x="7689" y="1349"/>
                </a:moveTo>
                <a:lnTo>
                  <a:pt x="5642" y="0"/>
                </a:lnTo>
                <a:lnTo>
                  <a:pt x="5642" y="752"/>
                </a:lnTo>
                <a:lnTo>
                  <a:pt x="5642" y="752"/>
                </a:lnTo>
                <a:cubicBezTo>
                  <a:pt x="1790" y="1041"/>
                  <a:pt x="0" y="3491"/>
                  <a:pt x="0" y="3491"/>
                </a:cubicBezTo>
                <a:lnTo>
                  <a:pt x="0" y="3491"/>
                </a:lnTo>
                <a:cubicBezTo>
                  <a:pt x="2150" y="2018"/>
                  <a:pt x="4499" y="1851"/>
                  <a:pt x="5642" y="1873"/>
                </a:cubicBezTo>
                <a:lnTo>
                  <a:pt x="5642" y="2698"/>
                </a:lnTo>
                <a:lnTo>
                  <a:pt x="7689" y="1349"/>
                </a:lnTo>
              </a:path>
            </a:pathLst>
          </a:custGeom>
          <a:solidFill>
            <a:srgbClr val="005DC4"/>
          </a:solidFill>
          <a:ln>
            <a:noFill/>
          </a:ln>
          <a:effectLst/>
        </p:spPr>
        <p:txBody>
          <a:bodyPr wrap="none" anchor="ctr"/>
          <a:lstStyle/>
          <a:p>
            <a:endParaRPr lang="en-US" sz="675">
              <a:latin typeface="Lato Light" panose="020F0502020204030203" pitchFamily="34" charset="0"/>
            </a:endParaRPr>
          </a:p>
        </p:txBody>
      </p:sp>
      <p:grpSp>
        <p:nvGrpSpPr>
          <p:cNvPr id="12" name="그룹 2">
            <a:extLst>
              <a:ext uri="{FF2B5EF4-FFF2-40B4-BE49-F238E27FC236}">
                <a16:creationId xmlns:a16="http://schemas.microsoft.com/office/drawing/2014/main" id="{519827EA-E3D6-089D-0DF5-DBDAD7CFAAB6}"/>
              </a:ext>
            </a:extLst>
          </p:cNvPr>
          <p:cNvGrpSpPr/>
          <p:nvPr/>
        </p:nvGrpSpPr>
        <p:grpSpPr>
          <a:xfrm>
            <a:off x="3203516" y="1912819"/>
            <a:ext cx="5128378" cy="1516181"/>
            <a:chOff x="5149010" y="2724110"/>
            <a:chExt cx="1902956" cy="1902956"/>
          </a:xfrm>
        </p:grpSpPr>
        <p:sp>
          <p:nvSpPr>
            <p:cNvPr id="13" name="Oval 12">
              <a:extLst>
                <a:ext uri="{FF2B5EF4-FFF2-40B4-BE49-F238E27FC236}">
                  <a16:creationId xmlns:a16="http://schemas.microsoft.com/office/drawing/2014/main" id="{5BFC16F6-57D2-1EB9-758A-7812C5420A70}"/>
                </a:ext>
              </a:extLst>
            </p:cNvPr>
            <p:cNvSpPr/>
            <p:nvPr/>
          </p:nvSpPr>
          <p:spPr>
            <a:xfrm>
              <a:off x="5263310" y="2838411"/>
              <a:ext cx="1674356" cy="1674356"/>
            </a:xfrm>
            <a:prstGeom prst="ellipse">
              <a:avLst/>
            </a:prstGeom>
            <a:solidFill>
              <a:srgbClr val="024796">
                <a:alpha val="64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JM" sz="2400" b="1">
                  <a:solidFill>
                    <a:schemeClr val="bg1"/>
                  </a:solidFill>
                  <a:latin typeface="Lato" panose="020F0502020204030203" pitchFamily="34" charset="77"/>
                </a:rPr>
                <a:t>The Significance of Respectful Workplace</a:t>
              </a:r>
            </a:p>
          </p:txBody>
        </p:sp>
        <p:sp>
          <p:nvSpPr>
            <p:cNvPr id="14" name="타원 1">
              <a:extLst>
                <a:ext uri="{FF2B5EF4-FFF2-40B4-BE49-F238E27FC236}">
                  <a16:creationId xmlns:a16="http://schemas.microsoft.com/office/drawing/2014/main" id="{B614AF36-3D51-D82B-1F2D-D3490D40364D}"/>
                </a:ext>
              </a:extLst>
            </p:cNvPr>
            <p:cNvSpPr/>
            <p:nvPr/>
          </p:nvSpPr>
          <p:spPr>
            <a:xfrm>
              <a:off x="5149010" y="2724110"/>
              <a:ext cx="1902956" cy="1902956"/>
            </a:xfrm>
            <a:prstGeom prst="ellips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solidFill>
                  <a:schemeClr val="tx1">
                    <a:lumMod val="75000"/>
                    <a:lumOff val="25000"/>
                  </a:schemeClr>
                </a:solidFill>
              </a:endParaRPr>
            </a:p>
          </p:txBody>
        </p:sp>
      </p:grpSp>
      <p:sp>
        <p:nvSpPr>
          <p:cNvPr id="15" name="TextBox 14">
            <a:extLst>
              <a:ext uri="{FF2B5EF4-FFF2-40B4-BE49-F238E27FC236}">
                <a16:creationId xmlns:a16="http://schemas.microsoft.com/office/drawing/2014/main" id="{14C9B0CE-577C-2086-0919-C63E29787898}"/>
              </a:ext>
            </a:extLst>
          </p:cNvPr>
          <p:cNvSpPr txBox="1"/>
          <p:nvPr/>
        </p:nvSpPr>
        <p:spPr>
          <a:xfrm>
            <a:off x="7975599" y="3423388"/>
            <a:ext cx="3215007" cy="707886"/>
          </a:xfrm>
          <a:prstGeom prst="rect">
            <a:avLst/>
          </a:prstGeom>
          <a:noFill/>
        </p:spPr>
        <p:txBody>
          <a:bodyPr wrap="square" rtlCol="0" anchor="ctr" anchorCtr="0">
            <a:spAutoFit/>
          </a:bodyPr>
          <a:lstStyle/>
          <a:p>
            <a:pPr algn="ctr"/>
            <a:r>
              <a:rPr lang="en-US" sz="2000" b="1">
                <a:latin typeface="Lato" panose="020F0502020204030203" pitchFamily="34" charset="77"/>
                <a:ea typeface="League Spartan" charset="0"/>
                <a:cs typeface="Poppins" pitchFamily="2" charset="77"/>
              </a:rPr>
              <a:t>Better Mental Well-being for Employees</a:t>
            </a:r>
          </a:p>
        </p:txBody>
      </p:sp>
      <p:sp>
        <p:nvSpPr>
          <p:cNvPr id="16" name="TextBox 15">
            <a:extLst>
              <a:ext uri="{FF2B5EF4-FFF2-40B4-BE49-F238E27FC236}">
                <a16:creationId xmlns:a16="http://schemas.microsoft.com/office/drawing/2014/main" id="{E48CB506-72D0-E4F4-E795-0047A040807F}"/>
              </a:ext>
            </a:extLst>
          </p:cNvPr>
          <p:cNvSpPr txBox="1"/>
          <p:nvPr/>
        </p:nvSpPr>
        <p:spPr>
          <a:xfrm>
            <a:off x="2470472" y="4619458"/>
            <a:ext cx="1772775" cy="1292662"/>
          </a:xfrm>
          <a:prstGeom prst="rect">
            <a:avLst/>
          </a:prstGeom>
          <a:noFill/>
        </p:spPr>
        <p:txBody>
          <a:bodyPr wrap="square" rtlCol="0" anchor="ctr" anchorCtr="0">
            <a:spAutoFit/>
          </a:bodyPr>
          <a:lstStyle/>
          <a:p>
            <a:pPr algn="ctr"/>
            <a:r>
              <a:rPr lang="en-US" sz="2000" b="1">
                <a:latin typeface="Lato" panose="020F0502020204030203" pitchFamily="34" charset="77"/>
                <a:ea typeface="League Spartan" charset="0"/>
                <a:cs typeface="Poppins" pitchFamily="2" charset="77"/>
              </a:rPr>
              <a:t>Less Interpersonal Conflict </a:t>
            </a:r>
          </a:p>
          <a:p>
            <a:pPr algn="ctr"/>
            <a:endParaRPr lang="en-US" i="1">
              <a:solidFill>
                <a:schemeClr val="tx2"/>
              </a:solidFill>
              <a:ea typeface="League Spartan" charset="0"/>
              <a:cs typeface="Poppins" pitchFamily="2" charset="77"/>
            </a:endParaRPr>
          </a:p>
        </p:txBody>
      </p:sp>
      <p:sp>
        <p:nvSpPr>
          <p:cNvPr id="17" name="TextBox 16">
            <a:extLst>
              <a:ext uri="{FF2B5EF4-FFF2-40B4-BE49-F238E27FC236}">
                <a16:creationId xmlns:a16="http://schemas.microsoft.com/office/drawing/2014/main" id="{D80581C5-400F-E839-FDEE-C76FD6D9A98D}"/>
              </a:ext>
            </a:extLst>
          </p:cNvPr>
          <p:cNvSpPr txBox="1"/>
          <p:nvPr/>
        </p:nvSpPr>
        <p:spPr>
          <a:xfrm>
            <a:off x="4472063" y="5381748"/>
            <a:ext cx="2521146" cy="707886"/>
          </a:xfrm>
          <a:prstGeom prst="rect">
            <a:avLst/>
          </a:prstGeom>
          <a:noFill/>
        </p:spPr>
        <p:txBody>
          <a:bodyPr wrap="square" rtlCol="0" anchor="ctr" anchorCtr="0">
            <a:spAutoFit/>
          </a:bodyPr>
          <a:lstStyle/>
          <a:p>
            <a:pPr algn="ctr"/>
            <a:r>
              <a:rPr lang="en-US" sz="2000" b="1">
                <a:latin typeface="Lato" panose="020F0502020204030203" pitchFamily="34" charset="77"/>
                <a:ea typeface="League Spartan" charset="0"/>
                <a:cs typeface="Poppins" pitchFamily="2" charset="77"/>
              </a:rPr>
              <a:t>Lower Turnover Rate</a:t>
            </a:r>
          </a:p>
        </p:txBody>
      </p:sp>
      <p:sp>
        <p:nvSpPr>
          <p:cNvPr id="18" name="TextBox 17">
            <a:extLst>
              <a:ext uri="{FF2B5EF4-FFF2-40B4-BE49-F238E27FC236}">
                <a16:creationId xmlns:a16="http://schemas.microsoft.com/office/drawing/2014/main" id="{1CB304DD-A07B-840D-0288-C62BC26224BF}"/>
              </a:ext>
            </a:extLst>
          </p:cNvPr>
          <p:cNvSpPr txBox="1"/>
          <p:nvPr/>
        </p:nvSpPr>
        <p:spPr>
          <a:xfrm>
            <a:off x="7127092" y="4820178"/>
            <a:ext cx="2521146" cy="707886"/>
          </a:xfrm>
          <a:prstGeom prst="rect">
            <a:avLst/>
          </a:prstGeom>
          <a:noFill/>
        </p:spPr>
        <p:txBody>
          <a:bodyPr wrap="square" rtlCol="0" anchor="ctr" anchorCtr="0">
            <a:spAutoFit/>
          </a:bodyPr>
          <a:lstStyle/>
          <a:p>
            <a:pPr algn="ctr"/>
            <a:r>
              <a:rPr lang="en-US" sz="2000" b="1">
                <a:latin typeface="Lato" panose="020F0502020204030203" pitchFamily="34" charset="77"/>
                <a:ea typeface="League Spartan" charset="0"/>
                <a:cs typeface="Poppins" pitchFamily="2" charset="77"/>
              </a:rPr>
              <a:t>Higher Level of Job Performance</a:t>
            </a:r>
          </a:p>
        </p:txBody>
      </p:sp>
      <p:pic>
        <p:nvPicPr>
          <p:cNvPr id="19" name="Graphic 18" descr="Heart with pulse outline">
            <a:extLst>
              <a:ext uri="{FF2B5EF4-FFF2-40B4-BE49-F238E27FC236}">
                <a16:creationId xmlns:a16="http://schemas.microsoft.com/office/drawing/2014/main" id="{7A4508AC-9EDC-F53C-50ED-0CAA2DF7E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79419" y="3472516"/>
            <a:ext cx="568578" cy="568578"/>
          </a:xfrm>
          <a:prstGeom prst="rect">
            <a:avLst/>
          </a:prstGeom>
        </p:spPr>
      </p:pic>
      <p:pic>
        <p:nvPicPr>
          <p:cNvPr id="20" name="Graphic 19" descr="Meditation with solid fill">
            <a:extLst>
              <a:ext uri="{FF2B5EF4-FFF2-40B4-BE49-F238E27FC236}">
                <a16:creationId xmlns:a16="http://schemas.microsoft.com/office/drawing/2014/main" id="{6E3D0FAF-666F-B150-945E-9EB4E95458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64600" y="3423712"/>
            <a:ext cx="634247" cy="634247"/>
          </a:xfrm>
          <a:prstGeom prst="rect">
            <a:avLst/>
          </a:prstGeom>
        </p:spPr>
      </p:pic>
      <p:pic>
        <p:nvPicPr>
          <p:cNvPr id="21" name="Graphic 20" descr="Group of people with solid fill">
            <a:extLst>
              <a:ext uri="{FF2B5EF4-FFF2-40B4-BE49-F238E27FC236}">
                <a16:creationId xmlns:a16="http://schemas.microsoft.com/office/drawing/2014/main" id="{70932D05-B8F0-6985-FCAD-C36509EDFF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64474" y="4676657"/>
            <a:ext cx="736324" cy="502744"/>
          </a:xfrm>
          <a:prstGeom prst="rect">
            <a:avLst/>
          </a:prstGeom>
        </p:spPr>
      </p:pic>
      <p:pic>
        <p:nvPicPr>
          <p:cNvPr id="22" name="Graphic 21" descr="Bar graph with upward trend with solid fill">
            <a:extLst>
              <a:ext uri="{FF2B5EF4-FFF2-40B4-BE49-F238E27FC236}">
                <a16:creationId xmlns:a16="http://schemas.microsoft.com/office/drawing/2014/main" id="{F318991F-2CCB-B71C-CD6A-AFC5BD7B58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0731" y="4531282"/>
            <a:ext cx="569434" cy="569434"/>
          </a:xfrm>
          <a:prstGeom prst="rect">
            <a:avLst/>
          </a:prstGeom>
        </p:spPr>
      </p:pic>
      <p:pic>
        <p:nvPicPr>
          <p:cNvPr id="24" name="Graphic 23" descr="Handshake with solid fill">
            <a:extLst>
              <a:ext uri="{FF2B5EF4-FFF2-40B4-BE49-F238E27FC236}">
                <a16:creationId xmlns:a16="http://schemas.microsoft.com/office/drawing/2014/main" id="{CA7DE36E-4A54-F6A0-D94B-FDD5DE645D4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50174" y="4476283"/>
            <a:ext cx="710367" cy="710367"/>
          </a:xfrm>
          <a:prstGeom prst="rect">
            <a:avLst/>
          </a:prstGeom>
        </p:spPr>
      </p:pic>
      <p:sp>
        <p:nvSpPr>
          <p:cNvPr id="25" name="TextBox 24">
            <a:extLst>
              <a:ext uri="{FF2B5EF4-FFF2-40B4-BE49-F238E27FC236}">
                <a16:creationId xmlns:a16="http://schemas.microsoft.com/office/drawing/2014/main" id="{E10BF268-281F-6854-BABE-0CE69B3CC898}"/>
              </a:ext>
            </a:extLst>
          </p:cNvPr>
          <p:cNvSpPr txBox="1"/>
          <p:nvPr/>
        </p:nvSpPr>
        <p:spPr>
          <a:xfrm>
            <a:off x="786946" y="3241271"/>
            <a:ext cx="2914349" cy="1015663"/>
          </a:xfrm>
          <a:prstGeom prst="rect">
            <a:avLst/>
          </a:prstGeom>
          <a:noFill/>
        </p:spPr>
        <p:txBody>
          <a:bodyPr wrap="square" rtlCol="0" anchor="ctr" anchorCtr="0">
            <a:spAutoFit/>
          </a:bodyPr>
          <a:lstStyle/>
          <a:p>
            <a:pPr algn="ctr"/>
            <a:r>
              <a:rPr lang="en-US" sz="2000" b="1">
                <a:latin typeface="Lato" panose="020F0502020204030203" pitchFamily="34" charset="77"/>
                <a:ea typeface="League Spartan" charset="0"/>
                <a:cs typeface="Poppins" pitchFamily="2" charset="77"/>
              </a:rPr>
              <a:t>Better Health Conditions </a:t>
            </a:r>
          </a:p>
          <a:p>
            <a:pPr algn="ctr"/>
            <a:r>
              <a:rPr lang="en-US" sz="2000" b="1">
                <a:latin typeface="Lato" panose="020F0502020204030203" pitchFamily="34" charset="77"/>
                <a:ea typeface="League Spartan" charset="0"/>
                <a:cs typeface="Poppins" pitchFamily="2" charset="77"/>
              </a:rPr>
              <a:t>for Employees</a:t>
            </a:r>
          </a:p>
        </p:txBody>
      </p:sp>
    </p:spTree>
    <p:extLst>
      <p:ext uri="{BB962C8B-B14F-4D97-AF65-F5344CB8AC3E}">
        <p14:creationId xmlns:p14="http://schemas.microsoft.com/office/powerpoint/2010/main" val="3650876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EC78-D9A6-CF56-2ECA-91B3E11A16C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1C9208-A2D1-14D6-3010-C5D0FF9A5C0F}"/>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BC1CFA-47D1-C0DB-5899-BD36DE2968E7}"/>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6D698A-0583-20F8-66BE-794944CACF7C}"/>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37728CE4-9929-D51C-A1E1-1878A7C4615E}"/>
              </a:ext>
            </a:extLst>
          </p:cNvPr>
          <p:cNvSpPr txBox="1"/>
          <p:nvPr/>
        </p:nvSpPr>
        <p:spPr>
          <a:xfrm>
            <a:off x="355730" y="132763"/>
            <a:ext cx="9815432" cy="1200329"/>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Potential Strategies for Building a </a:t>
            </a:r>
          </a:p>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Respectful Workplace </a:t>
            </a:r>
          </a:p>
        </p:txBody>
      </p:sp>
      <p:pic>
        <p:nvPicPr>
          <p:cNvPr id="8" name="Picture 7">
            <a:extLst>
              <a:ext uri="{FF2B5EF4-FFF2-40B4-BE49-F238E27FC236}">
                <a16:creationId xmlns:a16="http://schemas.microsoft.com/office/drawing/2014/main" id="{5C08732B-A285-2035-5AC8-60983D7E8144}"/>
              </a:ext>
            </a:extLst>
          </p:cNvPr>
          <p:cNvPicPr>
            <a:picLocks noChangeAspect="1"/>
          </p:cNvPicPr>
          <p:nvPr/>
        </p:nvPicPr>
        <p:blipFill>
          <a:blip r:embed="rId3"/>
          <a:stretch>
            <a:fillRect/>
          </a:stretch>
        </p:blipFill>
        <p:spPr>
          <a:xfrm>
            <a:off x="10158984" y="146957"/>
            <a:ext cx="1755648" cy="723301"/>
          </a:xfrm>
          <a:prstGeom prst="rect">
            <a:avLst/>
          </a:prstGeom>
        </p:spPr>
      </p:pic>
      <p:grpSp>
        <p:nvGrpSpPr>
          <p:cNvPr id="35" name="그룹 70">
            <a:extLst>
              <a:ext uri="{FF2B5EF4-FFF2-40B4-BE49-F238E27FC236}">
                <a16:creationId xmlns:a16="http://schemas.microsoft.com/office/drawing/2014/main" id="{2DCEB8A4-BEB7-1CF6-3163-7027040506A3}"/>
              </a:ext>
            </a:extLst>
          </p:cNvPr>
          <p:cNvGrpSpPr/>
          <p:nvPr/>
        </p:nvGrpSpPr>
        <p:grpSpPr>
          <a:xfrm>
            <a:off x="355730" y="1466741"/>
            <a:ext cx="3650121" cy="5161038"/>
            <a:chOff x="950239" y="3116437"/>
            <a:chExt cx="2160000" cy="6881382"/>
          </a:xfrm>
        </p:grpSpPr>
        <p:sp>
          <p:nvSpPr>
            <p:cNvPr id="36" name="자유형: 도형 51">
              <a:extLst>
                <a:ext uri="{FF2B5EF4-FFF2-40B4-BE49-F238E27FC236}">
                  <a16:creationId xmlns:a16="http://schemas.microsoft.com/office/drawing/2014/main" id="{3809442E-CFE3-DEA4-96B2-C9F5D69FC9BE}"/>
                </a:ext>
              </a:extLst>
            </p:cNvPr>
            <p:cNvSpPr/>
            <p:nvPr/>
          </p:nvSpPr>
          <p:spPr>
            <a:xfrm>
              <a:off x="950239" y="3262825"/>
              <a:ext cx="2137751" cy="6734994"/>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7" name="TextBox 36">
              <a:extLst>
                <a:ext uri="{FF2B5EF4-FFF2-40B4-BE49-F238E27FC236}">
                  <a16:creationId xmlns:a16="http://schemas.microsoft.com/office/drawing/2014/main" id="{C02849F9-25AB-EF2B-42D3-F4CC3786D4DD}"/>
                </a:ext>
              </a:extLst>
            </p:cNvPr>
            <p:cNvSpPr txBox="1"/>
            <p:nvPr/>
          </p:nvSpPr>
          <p:spPr>
            <a:xfrm>
              <a:off x="950239" y="4378149"/>
              <a:ext cx="2160000" cy="5375829"/>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endParaRPr lang="en-US" altLang="ko-KR" sz="1600">
                <a:cs typeface="Arial"/>
              </a:endParaRPr>
            </a:p>
            <a:p>
              <a:pPr marL="171450" indent="-171450">
                <a:buFont typeface="Arial" panose="020B0604020202020204" pitchFamily="34" charset="0"/>
                <a:buChar char="•"/>
              </a:pPr>
              <a:r>
                <a:rPr lang="en-US" altLang="ko-KR" sz="1600">
                  <a:cs typeface="Arial"/>
                </a:rPr>
                <a:t>Front-line workforce access to Employee Assistance </a:t>
              </a:r>
              <a:r>
                <a:rPr lang="en-US" altLang="ko-KR" sz="1600" u="sng">
                  <a:cs typeface="Arial"/>
                </a:rPr>
                <a:t>Programs </a:t>
              </a:r>
              <a:r>
                <a:rPr lang="en-US" altLang="ko-KR" sz="1600">
                  <a:cs typeface="Arial"/>
                </a:rPr>
                <a:t>(EAPs)</a:t>
              </a:r>
              <a:endParaRPr lang="en-US" sz="1600">
                <a:cs typeface="Arial"/>
              </a:endParaRPr>
            </a:p>
            <a:p>
              <a:pPr marL="171450" indent="-171450">
                <a:buFont typeface="Arial" panose="020B0604020202020204" pitchFamily="34" charset="0"/>
                <a:buChar char="•"/>
              </a:pPr>
              <a:r>
                <a:rPr lang="en-US" altLang="ko-KR" sz="1600">
                  <a:cs typeface="Arial" pitchFamily="34" charset="0"/>
                </a:rPr>
                <a:t>Mental health and healthcare </a:t>
              </a:r>
              <a:r>
                <a:rPr lang="en-US" altLang="ko-KR" sz="1600" u="sng">
                  <a:cs typeface="Arial" pitchFamily="34" charset="0"/>
                </a:rPr>
                <a:t>service access or information </a:t>
              </a:r>
              <a:r>
                <a:rPr lang="en-US" altLang="ko-KR" sz="1600">
                  <a:cs typeface="Arial" pitchFamily="34" charset="0"/>
                </a:rPr>
                <a:t>for employees through their benefits package</a:t>
              </a:r>
            </a:p>
            <a:p>
              <a:pPr marL="171450" indent="-171450">
                <a:buFont typeface="Arial" panose="020B0604020202020204" pitchFamily="34" charset="0"/>
                <a:buChar char="•"/>
              </a:pPr>
              <a:r>
                <a:rPr lang="en-US" altLang="ko-KR" sz="1600">
                  <a:cs typeface="Arial" pitchFamily="34" charset="0"/>
                </a:rPr>
                <a:t>Workforce</a:t>
              </a:r>
              <a:r>
                <a:rPr lang="en-US" altLang="ko-KR" sz="1600" u="sng">
                  <a:cs typeface="Arial" pitchFamily="34" charset="0"/>
                </a:rPr>
                <a:t> training </a:t>
              </a:r>
              <a:r>
                <a:rPr lang="en-US" altLang="ko-KR" sz="1600">
                  <a:cs typeface="Arial" pitchFamily="34" charset="0"/>
                </a:rPr>
                <a:t>and workshops on unconscious biases, mental health awareness, and communication competency </a:t>
              </a:r>
            </a:p>
            <a:p>
              <a:pPr marL="171450" indent="-171450">
                <a:buFont typeface="Arial" panose="020B0604020202020204" pitchFamily="34" charset="0"/>
                <a:buChar char="•"/>
              </a:pPr>
              <a:r>
                <a:rPr lang="en-US" altLang="ko-KR" sz="1600">
                  <a:cs typeface="Arial" pitchFamily="34" charset="0"/>
                </a:rPr>
                <a:t>Diversity, equity, and inclusion efforts integrated in all </a:t>
              </a:r>
              <a:r>
                <a:rPr lang="en-US" altLang="ko-KR" sz="1600" u="sng">
                  <a:cs typeface="Arial" pitchFamily="34" charset="0"/>
                </a:rPr>
                <a:t>organizational activities </a:t>
              </a:r>
              <a:r>
                <a:rPr lang="en-US" altLang="ko-KR" sz="1600">
                  <a:cs typeface="Arial" pitchFamily="34" charset="0"/>
                </a:rPr>
                <a:t>such as recruitment, selection, and promotional decision-making to ensure representation and inclusion at all levels </a:t>
              </a:r>
            </a:p>
          </p:txBody>
        </p:sp>
        <p:sp>
          <p:nvSpPr>
            <p:cNvPr id="38" name="Rounded Rectangle 2">
              <a:extLst>
                <a:ext uri="{FF2B5EF4-FFF2-40B4-BE49-F238E27FC236}">
                  <a16:creationId xmlns:a16="http://schemas.microsoft.com/office/drawing/2014/main" id="{AC57F4DC-A995-D054-C1C1-47DF7AF39C59}"/>
                </a:ext>
              </a:extLst>
            </p:cNvPr>
            <p:cNvSpPr/>
            <p:nvPr/>
          </p:nvSpPr>
          <p:spPr>
            <a:xfrm>
              <a:off x="1230981" y="3116437"/>
              <a:ext cx="1590903" cy="1313112"/>
            </a:xfrm>
            <a:prstGeom prst="roundRect">
              <a:avLst>
                <a:gd name="adj" fmla="val 80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39" name="TextBox 38">
              <a:extLst>
                <a:ext uri="{FF2B5EF4-FFF2-40B4-BE49-F238E27FC236}">
                  <a16:creationId xmlns:a16="http://schemas.microsoft.com/office/drawing/2014/main" id="{9A03561A-7B77-B3A0-3FD7-55C198F1E6A8}"/>
                </a:ext>
              </a:extLst>
            </p:cNvPr>
            <p:cNvSpPr txBox="1"/>
            <p:nvPr/>
          </p:nvSpPr>
          <p:spPr>
            <a:xfrm>
              <a:off x="1330346" y="3485948"/>
              <a:ext cx="1285675" cy="779700"/>
            </a:xfrm>
            <a:prstGeom prst="rect">
              <a:avLst/>
            </a:prstGeom>
            <a:noFill/>
          </p:spPr>
          <p:txBody>
            <a:bodyPr wrap="square" rtlCol="0">
              <a:spAutoFit/>
            </a:bodyPr>
            <a:lstStyle/>
            <a:p>
              <a:pPr algn="ctr"/>
              <a:r>
                <a:rPr lang="en-US" altLang="ko-KR" sz="1600" b="1">
                  <a:solidFill>
                    <a:schemeClr val="bg1"/>
                  </a:solidFill>
                  <a:cs typeface="Arial" pitchFamily="34" charset="0"/>
                </a:rPr>
                <a:t>Organizational Level </a:t>
              </a:r>
              <a:endParaRPr lang="ko-KR" altLang="en-US" sz="1600" b="1">
                <a:solidFill>
                  <a:schemeClr val="bg1"/>
                </a:solidFill>
                <a:cs typeface="Arial" pitchFamily="34" charset="0"/>
              </a:endParaRPr>
            </a:p>
          </p:txBody>
        </p:sp>
      </p:grpSp>
      <p:grpSp>
        <p:nvGrpSpPr>
          <p:cNvPr id="40" name="그룹 70">
            <a:extLst>
              <a:ext uri="{FF2B5EF4-FFF2-40B4-BE49-F238E27FC236}">
                <a16:creationId xmlns:a16="http://schemas.microsoft.com/office/drawing/2014/main" id="{CDECEE52-0268-E814-AF48-26D395490C04}"/>
              </a:ext>
            </a:extLst>
          </p:cNvPr>
          <p:cNvGrpSpPr/>
          <p:nvPr/>
        </p:nvGrpSpPr>
        <p:grpSpPr>
          <a:xfrm>
            <a:off x="4121756" y="1615704"/>
            <a:ext cx="3374337" cy="5632907"/>
            <a:chOff x="824120" y="3024700"/>
            <a:chExt cx="2235997" cy="6742423"/>
          </a:xfrm>
        </p:grpSpPr>
        <p:sp>
          <p:nvSpPr>
            <p:cNvPr id="41" name="자유형: 도형 51">
              <a:extLst>
                <a:ext uri="{FF2B5EF4-FFF2-40B4-BE49-F238E27FC236}">
                  <a16:creationId xmlns:a16="http://schemas.microsoft.com/office/drawing/2014/main" id="{AF465B74-7459-B9EE-2BD4-4053058D2134}"/>
                </a:ext>
              </a:extLst>
            </p:cNvPr>
            <p:cNvSpPr/>
            <p:nvPr/>
          </p:nvSpPr>
          <p:spPr>
            <a:xfrm>
              <a:off x="900117" y="3024700"/>
              <a:ext cx="2160000" cy="5716072"/>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42" name="TextBox 41">
              <a:extLst>
                <a:ext uri="{FF2B5EF4-FFF2-40B4-BE49-F238E27FC236}">
                  <a16:creationId xmlns:a16="http://schemas.microsoft.com/office/drawing/2014/main" id="{288DAAEB-2B82-8139-4EDA-7A0FDD0F8FE8}"/>
                </a:ext>
              </a:extLst>
            </p:cNvPr>
            <p:cNvSpPr txBox="1"/>
            <p:nvPr/>
          </p:nvSpPr>
          <p:spPr>
            <a:xfrm>
              <a:off x="824120" y="4351652"/>
              <a:ext cx="2224566" cy="5415471"/>
            </a:xfrm>
            <a:prstGeom prst="rect">
              <a:avLst/>
            </a:prstGeom>
            <a:noFill/>
          </p:spPr>
          <p:txBody>
            <a:bodyPr wrap="square" rtlCol="0">
              <a:spAutoFit/>
            </a:bodyPr>
            <a:lstStyle/>
            <a:p>
              <a:pPr marL="171450" indent="-171450">
                <a:buFont typeface="Arial" panose="020B0604020202020204" pitchFamily="34" charset="0"/>
                <a:buChar char="•"/>
              </a:pPr>
              <a:r>
                <a:rPr lang="en-US" altLang="ko-KR" sz="1600" u="sng">
                  <a:cs typeface="Arial" pitchFamily="34" charset="0"/>
                </a:rPr>
                <a:t>Holding themselves accountable</a:t>
              </a:r>
              <a:r>
                <a:rPr lang="en-US" altLang="ko-KR" sz="1600">
                  <a:cs typeface="Arial" pitchFamily="34" charset="0"/>
                </a:rPr>
                <a:t> for building a respectful work environment for their subordinates </a:t>
              </a:r>
            </a:p>
            <a:p>
              <a:pPr marL="171450" indent="-171450">
                <a:buFont typeface="Arial" panose="020B0604020202020204" pitchFamily="34" charset="0"/>
                <a:buChar char="•"/>
              </a:pPr>
              <a:r>
                <a:rPr lang="en-US" altLang="ko-KR" sz="1600" u="sng">
                  <a:cs typeface="Arial" pitchFamily="34" charset="0"/>
                </a:rPr>
                <a:t>Supporting and modeling </a:t>
              </a:r>
              <a:r>
                <a:rPr lang="en-US" altLang="ko-KR" sz="1600">
                  <a:cs typeface="Arial" pitchFamily="34" charset="0"/>
                </a:rPr>
                <a:t>respectful and healthy behaviors </a:t>
              </a:r>
            </a:p>
            <a:p>
              <a:pPr marL="171450" indent="-171450">
                <a:buFont typeface="Arial" panose="020B0604020202020204" pitchFamily="34" charset="0"/>
                <a:buChar char="•"/>
              </a:pPr>
              <a:r>
                <a:rPr lang="en-US" altLang="ko-KR" sz="1600" u="sng">
                  <a:cs typeface="Arial" pitchFamily="34" charset="0"/>
                </a:rPr>
                <a:t>Providing frequent feedback </a:t>
              </a:r>
              <a:r>
                <a:rPr lang="en-US" altLang="ko-KR" sz="1600">
                  <a:cs typeface="Arial" pitchFamily="34" charset="0"/>
                </a:rPr>
                <a:t>and conducting frequent check-ins</a:t>
              </a:r>
            </a:p>
            <a:p>
              <a:pPr marL="171450" indent="-171450">
                <a:buFont typeface="Arial" panose="020B0604020202020204" pitchFamily="34" charset="0"/>
                <a:buChar char="•"/>
              </a:pPr>
              <a:r>
                <a:rPr lang="en-US" altLang="ko-KR" sz="1600" u="sng">
                  <a:cs typeface="Arial" pitchFamily="34" charset="0"/>
                </a:rPr>
                <a:t>Discussing</a:t>
              </a:r>
              <a:r>
                <a:rPr lang="en-US" altLang="ko-KR" sz="1600">
                  <a:cs typeface="Arial" pitchFamily="34" charset="0"/>
                </a:rPr>
                <a:t> work-family balance behaviors </a:t>
              </a:r>
            </a:p>
            <a:p>
              <a:pPr marL="171450" indent="-171450">
                <a:buFont typeface="Arial" panose="020B0604020202020204" pitchFamily="34" charset="0"/>
                <a:buChar char="•"/>
              </a:pPr>
              <a:r>
                <a:rPr lang="en-US" altLang="ko-KR" sz="1600" u="sng">
                  <a:cs typeface="Arial" pitchFamily="34" charset="0"/>
                </a:rPr>
                <a:t>Recognizing and intervening</a:t>
              </a:r>
              <a:r>
                <a:rPr lang="en-US" altLang="ko-KR" sz="1600">
                  <a:cs typeface="Arial" pitchFamily="34" charset="0"/>
                </a:rPr>
                <a:t> with improper behaviors </a:t>
              </a:r>
            </a:p>
          </p:txBody>
        </p:sp>
      </p:grpSp>
      <p:grpSp>
        <p:nvGrpSpPr>
          <p:cNvPr id="43" name="그룹 70">
            <a:extLst>
              <a:ext uri="{FF2B5EF4-FFF2-40B4-BE49-F238E27FC236}">
                <a16:creationId xmlns:a16="http://schemas.microsoft.com/office/drawing/2014/main" id="{59B2BCF9-0DC2-EFAC-941A-0E533807770B}"/>
              </a:ext>
            </a:extLst>
          </p:cNvPr>
          <p:cNvGrpSpPr/>
          <p:nvPr/>
        </p:nvGrpSpPr>
        <p:grpSpPr>
          <a:xfrm>
            <a:off x="7632039" y="1360714"/>
            <a:ext cx="2487564" cy="4785793"/>
            <a:chOff x="905400" y="2914013"/>
            <a:chExt cx="2276215" cy="5419571"/>
          </a:xfrm>
        </p:grpSpPr>
        <p:sp>
          <p:nvSpPr>
            <p:cNvPr id="44" name="TextBox 43">
              <a:extLst>
                <a:ext uri="{FF2B5EF4-FFF2-40B4-BE49-F238E27FC236}">
                  <a16:creationId xmlns:a16="http://schemas.microsoft.com/office/drawing/2014/main" id="{62B0B555-6E37-5A52-8728-0670479F10EC}"/>
                </a:ext>
              </a:extLst>
            </p:cNvPr>
            <p:cNvSpPr txBox="1"/>
            <p:nvPr/>
          </p:nvSpPr>
          <p:spPr>
            <a:xfrm>
              <a:off x="1372616" y="2914013"/>
              <a:ext cx="1285675" cy="451405"/>
            </a:xfrm>
            <a:prstGeom prst="rect">
              <a:avLst/>
            </a:prstGeom>
            <a:noFill/>
          </p:spPr>
          <p:txBody>
            <a:bodyPr wrap="square" rtlCol="0">
              <a:spAutoFit/>
            </a:bodyPr>
            <a:lstStyle/>
            <a:p>
              <a:pPr algn="ctr"/>
              <a:r>
                <a:rPr lang="en-US" altLang="ko-KR" sz="1600" b="1">
                  <a:solidFill>
                    <a:schemeClr val="bg1"/>
                  </a:solidFill>
                  <a:cs typeface="Arial" pitchFamily="34" charset="0"/>
                </a:rPr>
                <a:t>Cob</a:t>
              </a:r>
              <a:endParaRPr lang="ko-KR" altLang="en-US" sz="1600" b="1">
                <a:solidFill>
                  <a:schemeClr val="bg1"/>
                </a:solidFill>
                <a:cs typeface="Arial" pitchFamily="34" charset="0"/>
              </a:endParaRPr>
            </a:p>
          </p:txBody>
        </p:sp>
        <p:sp>
          <p:nvSpPr>
            <p:cNvPr id="45" name="자유형: 도형 51">
              <a:extLst>
                <a:ext uri="{FF2B5EF4-FFF2-40B4-BE49-F238E27FC236}">
                  <a16:creationId xmlns:a16="http://schemas.microsoft.com/office/drawing/2014/main" id="{50E2AB58-54B2-8B5C-3F6B-D812DB80C4A8}"/>
                </a:ext>
              </a:extLst>
            </p:cNvPr>
            <p:cNvSpPr/>
            <p:nvPr/>
          </p:nvSpPr>
          <p:spPr>
            <a:xfrm>
              <a:off x="1021615" y="3274538"/>
              <a:ext cx="2160000" cy="5059046"/>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46" name="TextBox 45">
              <a:extLst>
                <a:ext uri="{FF2B5EF4-FFF2-40B4-BE49-F238E27FC236}">
                  <a16:creationId xmlns:a16="http://schemas.microsoft.com/office/drawing/2014/main" id="{D9A6B983-D765-A373-7051-31436C087287}"/>
                </a:ext>
              </a:extLst>
            </p:cNvPr>
            <p:cNvSpPr txBox="1"/>
            <p:nvPr/>
          </p:nvSpPr>
          <p:spPr>
            <a:xfrm>
              <a:off x="905400" y="4499659"/>
              <a:ext cx="2160000" cy="2892841"/>
            </a:xfrm>
            <a:prstGeom prst="rect">
              <a:avLst/>
            </a:prstGeom>
            <a:noFill/>
          </p:spPr>
          <p:txBody>
            <a:bodyPr wrap="square" rtlCol="0">
              <a:spAutoFit/>
            </a:bodyPr>
            <a:lstStyle/>
            <a:p>
              <a:pPr marL="171450" indent="-171450">
                <a:buFont typeface="Arial" panose="020B0604020202020204" pitchFamily="34" charset="0"/>
                <a:buChar char="•"/>
              </a:pPr>
              <a:r>
                <a:rPr lang="en-US" altLang="ko-KR" sz="1600">
                  <a:cs typeface="Arial" pitchFamily="34" charset="0"/>
                </a:rPr>
                <a:t>Providing instrumental and emotional </a:t>
              </a:r>
              <a:r>
                <a:rPr lang="en-US" altLang="ko-KR" sz="1600" u="sng">
                  <a:cs typeface="Arial" pitchFamily="34" charset="0"/>
                </a:rPr>
                <a:t>support</a:t>
              </a:r>
            </a:p>
            <a:p>
              <a:pPr marL="171450" indent="-171450">
                <a:buFont typeface="Arial" panose="020B0604020202020204" pitchFamily="34" charset="0"/>
                <a:buChar char="•"/>
              </a:pPr>
              <a:r>
                <a:rPr lang="en-US" altLang="ko-KR" sz="1600">
                  <a:cs typeface="Arial" pitchFamily="34" charset="0"/>
                </a:rPr>
                <a:t>Demonstrating </a:t>
              </a:r>
              <a:r>
                <a:rPr lang="en-US" altLang="ko-KR" sz="1600" u="sng">
                  <a:cs typeface="Arial" pitchFamily="34" charset="0"/>
                </a:rPr>
                <a:t>tolerance and inclusion</a:t>
              </a:r>
            </a:p>
            <a:p>
              <a:pPr marL="171450" indent="-171450">
                <a:buFont typeface="Arial" panose="020B0604020202020204" pitchFamily="34" charset="0"/>
                <a:buChar char="•"/>
              </a:pPr>
              <a:r>
                <a:rPr lang="en-US" altLang="ko-KR" sz="1600">
                  <a:cs typeface="Arial" pitchFamily="34" charset="0"/>
                </a:rPr>
                <a:t>Fostering positive </a:t>
              </a:r>
              <a:r>
                <a:rPr lang="en-US" altLang="ko-KR" sz="1600" u="sng">
                  <a:cs typeface="Arial" pitchFamily="34" charset="0"/>
                </a:rPr>
                <a:t>communication</a:t>
              </a:r>
            </a:p>
          </p:txBody>
        </p:sp>
      </p:grpSp>
      <p:sp>
        <p:nvSpPr>
          <p:cNvPr id="47" name="Rounded Rectangle 2">
            <a:extLst>
              <a:ext uri="{FF2B5EF4-FFF2-40B4-BE49-F238E27FC236}">
                <a16:creationId xmlns:a16="http://schemas.microsoft.com/office/drawing/2014/main" id="{C025E979-2D37-E4F5-0DB3-AC2099AC6DF7}"/>
              </a:ext>
            </a:extLst>
          </p:cNvPr>
          <p:cNvSpPr/>
          <p:nvPr/>
        </p:nvSpPr>
        <p:spPr>
          <a:xfrm>
            <a:off x="5006344" y="1570001"/>
            <a:ext cx="1789191" cy="984834"/>
          </a:xfrm>
          <a:prstGeom prst="roundRect">
            <a:avLst>
              <a:gd name="adj" fmla="val 80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48" name="TextBox 47">
            <a:extLst>
              <a:ext uri="{FF2B5EF4-FFF2-40B4-BE49-F238E27FC236}">
                <a16:creationId xmlns:a16="http://schemas.microsoft.com/office/drawing/2014/main" id="{E12018CA-82E6-8857-AC68-4BD8FCBC9F70}"/>
              </a:ext>
            </a:extLst>
          </p:cNvPr>
          <p:cNvSpPr txBox="1"/>
          <p:nvPr/>
        </p:nvSpPr>
        <p:spPr>
          <a:xfrm>
            <a:off x="5115681" y="1728196"/>
            <a:ext cx="1445919" cy="584775"/>
          </a:xfrm>
          <a:prstGeom prst="rect">
            <a:avLst/>
          </a:prstGeom>
          <a:noFill/>
        </p:spPr>
        <p:txBody>
          <a:bodyPr wrap="square" rtlCol="0">
            <a:spAutoFit/>
          </a:bodyPr>
          <a:lstStyle/>
          <a:p>
            <a:pPr algn="ctr"/>
            <a:r>
              <a:rPr lang="en-US" altLang="ko-KR" sz="1600" b="1">
                <a:solidFill>
                  <a:schemeClr val="bg1"/>
                </a:solidFill>
                <a:cs typeface="Arial" pitchFamily="34" charset="0"/>
              </a:rPr>
              <a:t>Supervisory Level</a:t>
            </a:r>
            <a:endParaRPr lang="ko-KR" altLang="en-US" sz="1600" b="1">
              <a:solidFill>
                <a:schemeClr val="bg1"/>
              </a:solidFill>
              <a:cs typeface="Arial" pitchFamily="34" charset="0"/>
            </a:endParaRPr>
          </a:p>
        </p:txBody>
      </p:sp>
      <p:sp>
        <p:nvSpPr>
          <p:cNvPr id="49" name="Rounded Rectangle 2">
            <a:extLst>
              <a:ext uri="{FF2B5EF4-FFF2-40B4-BE49-F238E27FC236}">
                <a16:creationId xmlns:a16="http://schemas.microsoft.com/office/drawing/2014/main" id="{051D0562-65F3-A0ED-EFE3-89CB98350325}"/>
              </a:ext>
            </a:extLst>
          </p:cNvPr>
          <p:cNvSpPr/>
          <p:nvPr/>
        </p:nvSpPr>
        <p:spPr>
          <a:xfrm>
            <a:off x="8148420" y="1628012"/>
            <a:ext cx="1497739" cy="984834"/>
          </a:xfrm>
          <a:prstGeom prst="roundRect">
            <a:avLst>
              <a:gd name="adj" fmla="val 80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50" name="TextBox 49">
            <a:extLst>
              <a:ext uri="{FF2B5EF4-FFF2-40B4-BE49-F238E27FC236}">
                <a16:creationId xmlns:a16="http://schemas.microsoft.com/office/drawing/2014/main" id="{EA914190-66D2-6533-9F75-AAF28FFB881C}"/>
              </a:ext>
            </a:extLst>
          </p:cNvPr>
          <p:cNvSpPr txBox="1"/>
          <p:nvPr/>
        </p:nvSpPr>
        <p:spPr>
          <a:xfrm>
            <a:off x="8121053" y="1797832"/>
            <a:ext cx="1445919" cy="584775"/>
          </a:xfrm>
          <a:prstGeom prst="rect">
            <a:avLst/>
          </a:prstGeom>
          <a:noFill/>
        </p:spPr>
        <p:txBody>
          <a:bodyPr wrap="square" rtlCol="0">
            <a:spAutoFit/>
          </a:bodyPr>
          <a:lstStyle/>
          <a:p>
            <a:pPr algn="ctr"/>
            <a:r>
              <a:rPr lang="en-US" altLang="ko-KR" sz="1600" b="1">
                <a:solidFill>
                  <a:schemeClr val="bg1"/>
                </a:solidFill>
                <a:cs typeface="Arial" pitchFamily="34" charset="0"/>
              </a:rPr>
              <a:t>Coworker </a:t>
            </a:r>
          </a:p>
          <a:p>
            <a:pPr algn="ctr"/>
            <a:r>
              <a:rPr lang="en-US" altLang="ko-KR" sz="1600" b="1">
                <a:solidFill>
                  <a:schemeClr val="bg1"/>
                </a:solidFill>
                <a:cs typeface="Arial" pitchFamily="34" charset="0"/>
              </a:rPr>
              <a:t>Level</a:t>
            </a:r>
            <a:endParaRPr lang="ko-KR" altLang="en-US" sz="1600" b="1">
              <a:solidFill>
                <a:schemeClr val="bg1"/>
              </a:solidFill>
              <a:cs typeface="Arial" pitchFamily="34" charset="0"/>
            </a:endParaRPr>
          </a:p>
        </p:txBody>
      </p:sp>
      <p:grpSp>
        <p:nvGrpSpPr>
          <p:cNvPr id="51" name="그룹 70">
            <a:extLst>
              <a:ext uri="{FF2B5EF4-FFF2-40B4-BE49-F238E27FC236}">
                <a16:creationId xmlns:a16="http://schemas.microsoft.com/office/drawing/2014/main" id="{F5E7643B-AD0A-2094-E5EB-F52120F3D9F3}"/>
              </a:ext>
            </a:extLst>
          </p:cNvPr>
          <p:cNvGrpSpPr/>
          <p:nvPr/>
        </p:nvGrpSpPr>
        <p:grpSpPr>
          <a:xfrm>
            <a:off x="10273943" y="1466741"/>
            <a:ext cx="1635756" cy="4582907"/>
            <a:chOff x="905400" y="2914013"/>
            <a:chExt cx="2182590" cy="5407858"/>
          </a:xfrm>
        </p:grpSpPr>
        <p:sp>
          <p:nvSpPr>
            <p:cNvPr id="52" name="TextBox 51">
              <a:extLst>
                <a:ext uri="{FF2B5EF4-FFF2-40B4-BE49-F238E27FC236}">
                  <a16:creationId xmlns:a16="http://schemas.microsoft.com/office/drawing/2014/main" id="{6473EADD-1A38-4FD0-A50A-D4005D96A82D}"/>
                </a:ext>
              </a:extLst>
            </p:cNvPr>
            <p:cNvSpPr txBox="1"/>
            <p:nvPr/>
          </p:nvSpPr>
          <p:spPr>
            <a:xfrm>
              <a:off x="1372616" y="2914013"/>
              <a:ext cx="1285675" cy="451405"/>
            </a:xfrm>
            <a:prstGeom prst="rect">
              <a:avLst/>
            </a:prstGeom>
            <a:noFill/>
          </p:spPr>
          <p:txBody>
            <a:bodyPr wrap="square" rtlCol="0">
              <a:spAutoFit/>
            </a:bodyPr>
            <a:lstStyle/>
            <a:p>
              <a:pPr algn="ctr"/>
              <a:r>
                <a:rPr lang="en-US" altLang="ko-KR" sz="1600" b="1">
                  <a:solidFill>
                    <a:schemeClr val="bg1"/>
                  </a:solidFill>
                  <a:cs typeface="Arial" pitchFamily="34" charset="0"/>
                </a:rPr>
                <a:t>Cob</a:t>
              </a:r>
              <a:endParaRPr lang="ko-KR" altLang="en-US" sz="1600" b="1">
                <a:solidFill>
                  <a:schemeClr val="bg1"/>
                </a:solidFill>
                <a:cs typeface="Arial" pitchFamily="34" charset="0"/>
              </a:endParaRPr>
            </a:p>
          </p:txBody>
        </p:sp>
        <p:sp>
          <p:nvSpPr>
            <p:cNvPr id="53" name="자유형: 도형 51">
              <a:extLst>
                <a:ext uri="{FF2B5EF4-FFF2-40B4-BE49-F238E27FC236}">
                  <a16:creationId xmlns:a16="http://schemas.microsoft.com/office/drawing/2014/main" id="{29B14146-B335-06B1-2411-995CD634E4DE}"/>
                </a:ext>
              </a:extLst>
            </p:cNvPr>
            <p:cNvSpPr/>
            <p:nvPr/>
          </p:nvSpPr>
          <p:spPr>
            <a:xfrm>
              <a:off x="927990" y="3262825"/>
              <a:ext cx="2160000" cy="5059046"/>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4" name="TextBox 53">
              <a:extLst>
                <a:ext uri="{FF2B5EF4-FFF2-40B4-BE49-F238E27FC236}">
                  <a16:creationId xmlns:a16="http://schemas.microsoft.com/office/drawing/2014/main" id="{DF06A897-40CD-DE0E-DC98-62073D728977}"/>
                </a:ext>
              </a:extLst>
            </p:cNvPr>
            <p:cNvSpPr txBox="1"/>
            <p:nvPr/>
          </p:nvSpPr>
          <p:spPr>
            <a:xfrm>
              <a:off x="905400" y="4617329"/>
              <a:ext cx="2160000" cy="3014379"/>
            </a:xfrm>
            <a:prstGeom prst="rect">
              <a:avLst/>
            </a:prstGeom>
            <a:noFill/>
          </p:spPr>
          <p:txBody>
            <a:bodyPr wrap="square" rtlCol="0">
              <a:spAutoFit/>
            </a:bodyPr>
            <a:lstStyle/>
            <a:p>
              <a:pPr marL="171450" indent="-171450">
                <a:buFont typeface="Arial" panose="020B0604020202020204" pitchFamily="34" charset="0"/>
                <a:buChar char="•"/>
              </a:pPr>
              <a:r>
                <a:rPr lang="en-US" altLang="ko-KR" sz="1600" u="sng">
                  <a:cs typeface="Arial" pitchFamily="34" charset="0"/>
                </a:rPr>
                <a:t>Voicing</a:t>
              </a:r>
              <a:r>
                <a:rPr lang="en-US" altLang="ko-KR" sz="1600">
                  <a:cs typeface="Arial" pitchFamily="34" charset="0"/>
                </a:rPr>
                <a:t> concerns </a:t>
              </a:r>
            </a:p>
            <a:p>
              <a:pPr marL="171450" indent="-171450">
                <a:buFont typeface="Arial" panose="020B0604020202020204" pitchFamily="34" charset="0"/>
                <a:buChar char="•"/>
              </a:pPr>
              <a:r>
                <a:rPr lang="en-US" altLang="ko-KR" sz="1600" u="sng">
                  <a:cs typeface="Arial" pitchFamily="34" charset="0"/>
                </a:rPr>
                <a:t>Seeking help </a:t>
              </a:r>
              <a:r>
                <a:rPr lang="en-US" altLang="ko-KR" sz="1600">
                  <a:cs typeface="Arial" pitchFamily="34" charset="0"/>
                </a:rPr>
                <a:t>when needed </a:t>
              </a:r>
            </a:p>
            <a:p>
              <a:pPr marL="171450" indent="-171450">
                <a:buFont typeface="Arial" panose="020B0604020202020204" pitchFamily="34" charset="0"/>
                <a:buChar char="•"/>
              </a:pPr>
              <a:r>
                <a:rPr lang="en-US" altLang="ko-KR" sz="1600" u="sng">
                  <a:cs typeface="Arial" pitchFamily="34" charset="0"/>
                </a:rPr>
                <a:t>Connecting</a:t>
              </a:r>
              <a:r>
                <a:rPr lang="en-US" altLang="ko-KR" sz="1600">
                  <a:cs typeface="Arial" pitchFamily="34" charset="0"/>
                </a:rPr>
                <a:t> with local unions and trades-groups that provide support </a:t>
              </a:r>
            </a:p>
          </p:txBody>
        </p:sp>
      </p:grpSp>
      <p:sp>
        <p:nvSpPr>
          <p:cNvPr id="55" name="Rounded Rectangle 2">
            <a:extLst>
              <a:ext uri="{FF2B5EF4-FFF2-40B4-BE49-F238E27FC236}">
                <a16:creationId xmlns:a16="http://schemas.microsoft.com/office/drawing/2014/main" id="{3F460F63-FD3B-33F2-D488-943E8D7A1512}"/>
              </a:ext>
            </a:extLst>
          </p:cNvPr>
          <p:cNvSpPr/>
          <p:nvPr/>
        </p:nvSpPr>
        <p:spPr>
          <a:xfrm>
            <a:off x="10493849" y="1645084"/>
            <a:ext cx="1240237" cy="984834"/>
          </a:xfrm>
          <a:prstGeom prst="roundRect">
            <a:avLst>
              <a:gd name="adj" fmla="val 80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56" name="TextBox 55">
            <a:extLst>
              <a:ext uri="{FF2B5EF4-FFF2-40B4-BE49-F238E27FC236}">
                <a16:creationId xmlns:a16="http://schemas.microsoft.com/office/drawing/2014/main" id="{0C97C24D-3C2E-BBDA-C532-B08187E09C74}"/>
              </a:ext>
            </a:extLst>
          </p:cNvPr>
          <p:cNvSpPr txBox="1"/>
          <p:nvPr/>
        </p:nvSpPr>
        <p:spPr>
          <a:xfrm>
            <a:off x="10360396" y="1797831"/>
            <a:ext cx="1445919" cy="584775"/>
          </a:xfrm>
          <a:prstGeom prst="rect">
            <a:avLst/>
          </a:prstGeom>
          <a:noFill/>
        </p:spPr>
        <p:txBody>
          <a:bodyPr wrap="square" rtlCol="0">
            <a:spAutoFit/>
          </a:bodyPr>
          <a:lstStyle/>
          <a:p>
            <a:pPr algn="ctr"/>
            <a:r>
              <a:rPr lang="en-US" altLang="ko-KR" sz="1600" b="1">
                <a:solidFill>
                  <a:schemeClr val="bg1"/>
                </a:solidFill>
                <a:cs typeface="Arial" pitchFamily="34" charset="0"/>
              </a:rPr>
              <a:t>Individual </a:t>
            </a:r>
          </a:p>
          <a:p>
            <a:pPr algn="ctr"/>
            <a:r>
              <a:rPr lang="en-US" altLang="ko-KR" sz="1600" b="1">
                <a:solidFill>
                  <a:schemeClr val="bg1"/>
                </a:solidFill>
                <a:cs typeface="Arial" pitchFamily="34" charset="0"/>
              </a:rPr>
              <a:t>Level</a:t>
            </a:r>
            <a:endParaRPr lang="ko-KR" altLang="en-US" sz="1600" b="1">
              <a:solidFill>
                <a:schemeClr val="bg1"/>
              </a:solidFill>
              <a:cs typeface="Arial" pitchFamily="34" charset="0"/>
            </a:endParaRPr>
          </a:p>
        </p:txBody>
      </p:sp>
    </p:spTree>
    <p:extLst>
      <p:ext uri="{BB962C8B-B14F-4D97-AF65-F5344CB8AC3E}">
        <p14:creationId xmlns:p14="http://schemas.microsoft.com/office/powerpoint/2010/main" val="3552584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F9660-E03D-49BC-CBE5-2D2287B71E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F2C920F-A7F0-13E1-9DEC-77D22780570B}"/>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8A85C8-4BEF-3EF5-15F1-EEFD17E12EA7}"/>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71432C-A639-BDB4-A3B4-A0056CA80777}"/>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1913A5-003C-BBE2-E369-C4933213959A}"/>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F5F2DEFA-D373-5F42-9DCE-CC6B92D71095}"/>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F417B5D7-5112-88AC-21DF-5D265D16CA00}"/>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Process to Develop and Validate the Scale </a:t>
            </a:r>
          </a:p>
        </p:txBody>
      </p:sp>
      <p:pic>
        <p:nvPicPr>
          <p:cNvPr id="9" name="Picture 8">
            <a:extLst>
              <a:ext uri="{FF2B5EF4-FFF2-40B4-BE49-F238E27FC236}">
                <a16:creationId xmlns:a16="http://schemas.microsoft.com/office/drawing/2014/main" id="{3E24A196-2BB6-A1E5-800D-0A4C3F554547}"/>
              </a:ext>
            </a:extLst>
          </p:cNvPr>
          <p:cNvPicPr>
            <a:picLocks noChangeAspect="1"/>
          </p:cNvPicPr>
          <p:nvPr/>
        </p:nvPicPr>
        <p:blipFill>
          <a:blip r:embed="rId5"/>
          <a:stretch>
            <a:fillRect/>
          </a:stretch>
        </p:blipFill>
        <p:spPr>
          <a:xfrm>
            <a:off x="551178" y="1407319"/>
            <a:ext cx="11089643" cy="5354477"/>
          </a:xfrm>
          <a:prstGeom prst="rect">
            <a:avLst/>
          </a:prstGeom>
        </p:spPr>
      </p:pic>
    </p:spTree>
    <p:extLst>
      <p:ext uri="{BB962C8B-B14F-4D97-AF65-F5344CB8AC3E}">
        <p14:creationId xmlns:p14="http://schemas.microsoft.com/office/powerpoint/2010/main" val="2712112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F5A88-7CA3-86AD-F564-6289C8F238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6AFFE18-A112-AEEE-880C-154E58F28709}"/>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BBB2D0F-B57E-E747-89F1-DCD622FEA93D}"/>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F34F75-D4BB-4689-49DB-81073EC1B6C0}"/>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86EB7A5-35A0-6EB0-5464-41E720CFF3AF}"/>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F985397D-9484-2D3B-B88B-1D88B87A82B0}"/>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3FEA9E43-0D9F-2530-D807-31ED7DACC77E}"/>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Final RWC Scale Includes 3 Levels</a:t>
            </a:r>
          </a:p>
        </p:txBody>
      </p:sp>
      <p:sp>
        <p:nvSpPr>
          <p:cNvPr id="3" name="Rounded Rectangle 2">
            <a:extLst>
              <a:ext uri="{FF2B5EF4-FFF2-40B4-BE49-F238E27FC236}">
                <a16:creationId xmlns:a16="http://schemas.microsoft.com/office/drawing/2014/main" id="{D3C635CA-32C3-2048-72CC-CDBB52791A2B}"/>
              </a:ext>
            </a:extLst>
          </p:cNvPr>
          <p:cNvSpPr/>
          <p:nvPr/>
        </p:nvSpPr>
        <p:spPr>
          <a:xfrm>
            <a:off x="357268" y="1519668"/>
            <a:ext cx="6043532" cy="1612900"/>
          </a:xfrm>
          <a:prstGeom prst="roundRect">
            <a:avLst/>
          </a:prstGeom>
          <a:solidFill>
            <a:srgbClr val="0247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latin typeface="Lato" panose="020F0502020204030203" pitchFamily="34" charset="77"/>
              </a:rPr>
              <a:t>Company-level (11 items)</a:t>
            </a:r>
          </a:p>
          <a:p>
            <a:r>
              <a:rPr lang="en-US" sz="2000" kern="1200">
                <a:solidFill>
                  <a:schemeClr val="bg1"/>
                </a:solidFill>
                <a:latin typeface="Noto Serif" panose="02020600060500020200" pitchFamily="18" charset="0"/>
                <a:ea typeface="Noto Serif" panose="02020600060500020200" pitchFamily="18" charset="0"/>
                <a:cs typeface="Noto Serif" panose="02020600060500020200" pitchFamily="18" charset="0"/>
              </a:rPr>
              <a:t>e.g., My company applies fair procedures and practices.</a:t>
            </a:r>
            <a:endParaRPr lang="en-US" sz="2000" b="0" kern="12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pPr algn="ctr"/>
            <a:endParaRPr lang="en-US"/>
          </a:p>
        </p:txBody>
      </p:sp>
      <p:sp>
        <p:nvSpPr>
          <p:cNvPr id="8" name="Rounded Rectangle 7">
            <a:extLst>
              <a:ext uri="{FF2B5EF4-FFF2-40B4-BE49-F238E27FC236}">
                <a16:creationId xmlns:a16="http://schemas.microsoft.com/office/drawing/2014/main" id="{55AC87DB-801C-313F-D0D4-484D55E1976B}"/>
              </a:ext>
            </a:extLst>
          </p:cNvPr>
          <p:cNvSpPr/>
          <p:nvPr/>
        </p:nvSpPr>
        <p:spPr>
          <a:xfrm>
            <a:off x="369968" y="3274385"/>
            <a:ext cx="6043532" cy="1612900"/>
          </a:xfrm>
          <a:prstGeom prst="roundRect">
            <a:avLst/>
          </a:prstGeom>
          <a:solidFill>
            <a:srgbClr val="005D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latin typeface="Lato" panose="020F0502020204030203" pitchFamily="34" charset="77"/>
              </a:rPr>
              <a:t>Supervisor-level (16 items)</a:t>
            </a:r>
            <a:r>
              <a:rPr lang="en-US" sz="2400" b="1" kern="1200">
                <a:solidFill>
                  <a:schemeClr val="bg1"/>
                </a:solidFill>
                <a:latin typeface="Lato" panose="020F0502020204030203" pitchFamily="34" charset="77"/>
              </a:rPr>
              <a:t> </a:t>
            </a:r>
          </a:p>
          <a:p>
            <a:r>
              <a:rPr lang="en-US" sz="2000" kern="1200">
                <a:solidFill>
                  <a:schemeClr val="bg1"/>
                </a:solidFill>
                <a:latin typeface="Noto Serif" panose="02020600060500020200" pitchFamily="18" charset="0"/>
                <a:ea typeface="Noto Serif" panose="02020600060500020200" pitchFamily="18" charset="0"/>
                <a:cs typeface="Noto Serif" panose="02020600060500020200" pitchFamily="18" charset="0"/>
              </a:rPr>
              <a:t>e.g., My direct supervisor gives assignments fairly, not based on favoritism. </a:t>
            </a:r>
            <a:r>
              <a:rPr lang="en-US" sz="2000" b="0" kern="1200">
                <a:solidFill>
                  <a:srgbClr val="0000CC"/>
                </a:solidFill>
                <a:latin typeface="Noto Serif" panose="02020600060500020200" pitchFamily="18" charset="0"/>
                <a:ea typeface="Noto Serif" panose="02020600060500020200" pitchFamily="18" charset="0"/>
                <a:cs typeface="Noto Serif" panose="02020600060500020200" pitchFamily="18" charset="0"/>
              </a:rPr>
              <a:t> </a:t>
            </a:r>
          </a:p>
          <a:p>
            <a:pPr algn="ctr"/>
            <a:endParaRPr lang="en-US"/>
          </a:p>
        </p:txBody>
      </p:sp>
      <p:sp>
        <p:nvSpPr>
          <p:cNvPr id="11" name="Rounded Rectangle 10">
            <a:extLst>
              <a:ext uri="{FF2B5EF4-FFF2-40B4-BE49-F238E27FC236}">
                <a16:creationId xmlns:a16="http://schemas.microsoft.com/office/drawing/2014/main" id="{EA52AB1E-1F49-7734-5094-43C159C037F5}"/>
              </a:ext>
            </a:extLst>
          </p:cNvPr>
          <p:cNvSpPr/>
          <p:nvPr/>
        </p:nvSpPr>
        <p:spPr>
          <a:xfrm>
            <a:off x="357268" y="5029103"/>
            <a:ext cx="6043532" cy="1612900"/>
          </a:xfrm>
          <a:prstGeom prst="roundRect">
            <a:avLst/>
          </a:prstGeom>
          <a:solidFill>
            <a:srgbClr val="4F87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latin typeface="Lato" panose="020F0502020204030203" pitchFamily="34" charset="77"/>
              </a:rPr>
              <a:t>Coworker-level (8 items)</a:t>
            </a:r>
          </a:p>
          <a:p>
            <a:pPr lvl="0">
              <a:spcAft>
                <a:spcPts val="0"/>
              </a:spcAft>
            </a:pPr>
            <a:r>
              <a:rPr lang="en-US" sz="2000" kern="1200">
                <a:solidFill>
                  <a:schemeClr val="bg1"/>
                </a:solidFill>
                <a:latin typeface="Noto Serif" panose="02020600060500020200" pitchFamily="18" charset="0"/>
                <a:ea typeface="Noto Serif" panose="02020600060500020200" pitchFamily="18" charset="0"/>
                <a:cs typeface="Noto Serif" panose="02020600060500020200" pitchFamily="18" charset="0"/>
              </a:rPr>
              <a:t>e.g., My coworkers are able to respectfully express their opinions to others. </a:t>
            </a:r>
            <a:endParaRPr lang="en-US" sz="2000" b="0" kern="12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pPr algn="ctr"/>
            <a:endParaRPr lang="en-US"/>
          </a:p>
        </p:txBody>
      </p:sp>
      <p:sp>
        <p:nvSpPr>
          <p:cNvPr id="12" name="10-Point Star 11">
            <a:extLst>
              <a:ext uri="{FF2B5EF4-FFF2-40B4-BE49-F238E27FC236}">
                <a16:creationId xmlns:a16="http://schemas.microsoft.com/office/drawing/2014/main" id="{77E010F5-EE73-90D4-9258-6181D090FA3D}"/>
              </a:ext>
            </a:extLst>
          </p:cNvPr>
          <p:cNvSpPr/>
          <p:nvPr/>
        </p:nvSpPr>
        <p:spPr>
          <a:xfrm>
            <a:off x="7643648" y="2151971"/>
            <a:ext cx="3581401" cy="3303865"/>
          </a:xfrm>
          <a:prstGeom prst="star10">
            <a:avLst/>
          </a:prstGeom>
          <a:solidFill>
            <a:srgbClr val="FFC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Lato" panose="020F0502020204030203" pitchFamily="34" charset="77"/>
              </a:rPr>
              <a:t>Total of 35 items  </a:t>
            </a:r>
          </a:p>
        </p:txBody>
      </p:sp>
    </p:spTree>
    <p:extLst>
      <p:ext uri="{BB962C8B-B14F-4D97-AF65-F5344CB8AC3E}">
        <p14:creationId xmlns:p14="http://schemas.microsoft.com/office/powerpoint/2010/main" val="1984902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87A62-F933-E25C-0BB0-67DF68FC55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AB4D37B-1D17-F362-0A90-81C89816A4E6}"/>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4552CA2-D0AC-02F6-332D-D6CEC37F389B}"/>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5F7413-20FF-0923-807A-88FE089C8FC2}"/>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1E2FB06-20E4-2BAA-DCDF-5C1894542168}"/>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629BC61A-FF3D-1F31-4B66-C402AD15D625}"/>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643C2187-9C2F-E3AC-4718-C94F25B88AA5}"/>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Outcome Scale (12 items)</a:t>
            </a:r>
          </a:p>
        </p:txBody>
      </p:sp>
      <p:sp>
        <p:nvSpPr>
          <p:cNvPr id="9" name="Freeform 19">
            <a:extLst>
              <a:ext uri="{FF2B5EF4-FFF2-40B4-BE49-F238E27FC236}">
                <a16:creationId xmlns:a16="http://schemas.microsoft.com/office/drawing/2014/main" id="{1F82C1F9-B086-80BC-E623-AD0069E6CF5E}"/>
              </a:ext>
            </a:extLst>
          </p:cNvPr>
          <p:cNvSpPr>
            <a:spLocks noChangeArrowheads="1"/>
          </p:cNvSpPr>
          <p:nvPr/>
        </p:nvSpPr>
        <p:spPr bwMode="auto">
          <a:xfrm>
            <a:off x="1205312" y="3163748"/>
            <a:ext cx="3702819" cy="1005842"/>
          </a:xfrm>
          <a:prstGeom prst="roundRect">
            <a:avLst/>
          </a:prstGeom>
          <a:solidFill>
            <a:srgbClr val="FFC67E"/>
          </a:solidFill>
          <a:ln>
            <a:noFill/>
          </a:ln>
          <a:effectLst/>
        </p:spPr>
        <p:txBody>
          <a:bodyPr wrap="none" anchor="ctr"/>
          <a:lstStyle/>
          <a:p>
            <a:pPr algn="ctr" defTabSz="685800"/>
            <a:r>
              <a:rPr lang="en-US" sz="2400" b="1" i="1" u="sng">
                <a:effectLst>
                  <a:outerShdw blurRad="38100" dist="38100" dir="2700000" algn="tl">
                    <a:srgbClr val="000000">
                      <a:alpha val="43137"/>
                    </a:srgbClr>
                  </a:outerShdw>
                </a:effectLst>
                <a:latin typeface="Lato" panose="020F0502020204030203" pitchFamily="34" charset="77"/>
                <a:ea typeface="Noto Serif" panose="02020600060500020200" pitchFamily="18" charset="0"/>
                <a:cs typeface="Noto Serif" panose="02020600060500020200" pitchFamily="18" charset="0"/>
              </a:rPr>
              <a:t>Personal Experiences</a:t>
            </a:r>
            <a:endParaRPr lang="en-US" sz="2400" b="1" i="1">
              <a:effectLst>
                <a:outerShdw blurRad="38100" dist="38100" dir="2700000" algn="tl">
                  <a:srgbClr val="000000">
                    <a:alpha val="43137"/>
                  </a:srgbClr>
                </a:outerShdw>
              </a:effectLst>
              <a:latin typeface="Lato" panose="020F0502020204030203" pitchFamily="34" charset="77"/>
              <a:ea typeface="Noto Serif" panose="02020600060500020200" pitchFamily="18" charset="0"/>
              <a:cs typeface="Noto Serif" panose="02020600060500020200" pitchFamily="18" charset="0"/>
            </a:endParaRPr>
          </a:p>
        </p:txBody>
      </p:sp>
      <p:sp>
        <p:nvSpPr>
          <p:cNvPr id="13" name="Rectangle 12">
            <a:extLst>
              <a:ext uri="{FF2B5EF4-FFF2-40B4-BE49-F238E27FC236}">
                <a16:creationId xmlns:a16="http://schemas.microsoft.com/office/drawing/2014/main" id="{4A621AFE-D47D-6E91-B69A-CDF34E4AA584}"/>
              </a:ext>
            </a:extLst>
          </p:cNvPr>
          <p:cNvSpPr/>
          <p:nvPr/>
        </p:nvSpPr>
        <p:spPr>
          <a:xfrm>
            <a:off x="1287965" y="4313085"/>
            <a:ext cx="4067379" cy="1546577"/>
          </a:xfrm>
          <a:prstGeom prst="rect">
            <a:avLst/>
          </a:prstGeom>
        </p:spPr>
        <p:txBody>
          <a:bodyPr wrap="square" lIns="68580" tIns="34290" rIns="68580" bIns="34290" anchor="t">
            <a:spAutoFit/>
          </a:bodyPr>
          <a:lstStyle/>
          <a:p>
            <a:pPr defTabSz="685800"/>
            <a:r>
              <a:rPr lang="en-US" sz="2400">
                <a:latin typeface="Noto Serif" panose="02020600060500020200" pitchFamily="18" charset="0"/>
                <a:ea typeface="Noto Serif" panose="02020600060500020200" pitchFamily="18" charset="0"/>
                <a:cs typeface="Noto Serif" panose="02020600060500020200" pitchFamily="18" charset="0"/>
              </a:rPr>
              <a:t>How they are treated at work and whether they feel respected in their workplaces </a:t>
            </a:r>
          </a:p>
        </p:txBody>
      </p:sp>
      <p:sp>
        <p:nvSpPr>
          <p:cNvPr id="14" name="TextBox 13">
            <a:extLst>
              <a:ext uri="{FF2B5EF4-FFF2-40B4-BE49-F238E27FC236}">
                <a16:creationId xmlns:a16="http://schemas.microsoft.com/office/drawing/2014/main" id="{E2A16010-DCEF-D7BC-E185-29D46D23F06D}"/>
              </a:ext>
            </a:extLst>
          </p:cNvPr>
          <p:cNvSpPr txBox="1"/>
          <p:nvPr/>
        </p:nvSpPr>
        <p:spPr>
          <a:xfrm>
            <a:off x="1205312" y="2210570"/>
            <a:ext cx="3977019" cy="830997"/>
          </a:xfrm>
          <a:prstGeom prst="rect">
            <a:avLst/>
          </a:prstGeom>
          <a:noFill/>
        </p:spPr>
        <p:txBody>
          <a:bodyPr wrap="square" rtlCol="0">
            <a:spAutoFit/>
          </a:bodyPr>
          <a:lstStyle/>
          <a:p>
            <a:pPr defTabSz="685800"/>
            <a:r>
              <a:rPr lang="en-US" sz="2400">
                <a:latin typeface="Noto Serif" panose="02020600060500020200" pitchFamily="18" charset="0"/>
                <a:ea typeface="Noto Serif" panose="02020600060500020200" pitchFamily="18" charset="0"/>
                <a:cs typeface="Noto Serif" panose="02020600060500020200" pitchFamily="18" charset="0"/>
              </a:rPr>
              <a:t>Our model also includes items about employees’… </a:t>
            </a:r>
          </a:p>
        </p:txBody>
      </p:sp>
      <p:sp>
        <p:nvSpPr>
          <p:cNvPr id="15" name="Arrow: Right 7">
            <a:extLst>
              <a:ext uri="{FF2B5EF4-FFF2-40B4-BE49-F238E27FC236}">
                <a16:creationId xmlns:a16="http://schemas.microsoft.com/office/drawing/2014/main" id="{13C184B4-2198-1B44-2C1E-E9F5BEA0F5C1}"/>
              </a:ext>
            </a:extLst>
          </p:cNvPr>
          <p:cNvSpPr/>
          <p:nvPr/>
        </p:nvSpPr>
        <p:spPr>
          <a:xfrm>
            <a:off x="5027277" y="3368698"/>
            <a:ext cx="978920" cy="623384"/>
          </a:xfrm>
          <a:prstGeom prst="rightArrow">
            <a:avLst/>
          </a:prstGeom>
          <a:solidFill>
            <a:srgbClr val="0057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Bierstadt"/>
            </a:endParaRPr>
          </a:p>
        </p:txBody>
      </p:sp>
      <p:sp>
        <p:nvSpPr>
          <p:cNvPr id="16" name="Rectangle 15">
            <a:extLst>
              <a:ext uri="{FF2B5EF4-FFF2-40B4-BE49-F238E27FC236}">
                <a16:creationId xmlns:a16="http://schemas.microsoft.com/office/drawing/2014/main" id="{43642A20-1B64-6BC3-B7FF-9CF128A8DD59}"/>
              </a:ext>
            </a:extLst>
          </p:cNvPr>
          <p:cNvSpPr/>
          <p:nvPr/>
        </p:nvSpPr>
        <p:spPr>
          <a:xfrm>
            <a:off x="6195682" y="1360714"/>
            <a:ext cx="3977018" cy="5405970"/>
          </a:xfrm>
          <a:prstGeom prst="rect">
            <a:avLst/>
          </a:prstGeom>
          <a:solidFill>
            <a:schemeClr val="accent1">
              <a:lumMod val="20000"/>
              <a:lumOff val="80000"/>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Bierstadt"/>
            </a:endParaRPr>
          </a:p>
        </p:txBody>
      </p:sp>
      <p:sp>
        <p:nvSpPr>
          <p:cNvPr id="17" name="Rectangle 16">
            <a:extLst>
              <a:ext uri="{FF2B5EF4-FFF2-40B4-BE49-F238E27FC236}">
                <a16:creationId xmlns:a16="http://schemas.microsoft.com/office/drawing/2014/main" id="{33B71398-2BDF-80E9-56BE-070544CFB52D}"/>
              </a:ext>
            </a:extLst>
          </p:cNvPr>
          <p:cNvSpPr/>
          <p:nvPr/>
        </p:nvSpPr>
        <p:spPr>
          <a:xfrm>
            <a:off x="6433974" y="1788194"/>
            <a:ext cx="3436620" cy="4728518"/>
          </a:xfrm>
          <a:prstGeom prst="rect">
            <a:avLst/>
          </a:prstGeom>
          <a:solidFill>
            <a:srgbClr val="0057B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5763" indent="-385763" defTabSz="685800">
              <a:buFont typeface="Wingdings" pitchFamily="2" charset="2"/>
              <a:buChar char="q"/>
            </a:pPr>
            <a:r>
              <a:rPr lang="en-US" sz="2000">
                <a:solidFill>
                  <a:schemeClr val="bg1"/>
                </a:solidFill>
                <a:latin typeface="Bierstadt"/>
              </a:rPr>
              <a:t>At my company, I am treated with the same kindness and consideration as others. </a:t>
            </a:r>
          </a:p>
          <a:p>
            <a:pPr marL="385763" indent="-385763" defTabSz="685800">
              <a:buFont typeface="Wingdings" pitchFamily="2" charset="2"/>
              <a:buChar char="q"/>
            </a:pPr>
            <a:endParaRPr lang="en-US" sz="2000">
              <a:solidFill>
                <a:schemeClr val="bg1"/>
              </a:solidFill>
              <a:latin typeface="Bierstadt"/>
            </a:endParaRPr>
          </a:p>
          <a:p>
            <a:pPr marL="385763" indent="-385763" defTabSz="685800">
              <a:buFont typeface="Wingdings" pitchFamily="2" charset="2"/>
              <a:buChar char="q"/>
            </a:pPr>
            <a:r>
              <a:rPr lang="en-US" sz="2000">
                <a:solidFill>
                  <a:schemeClr val="bg1"/>
                </a:solidFill>
                <a:latin typeface="Bierstadt"/>
              </a:rPr>
              <a:t>At my company, I experience verbal harassment or bullying (e.g., cursed at, yelled at, called names, insulted/humiliated privately or publicly).</a:t>
            </a:r>
          </a:p>
        </p:txBody>
      </p:sp>
    </p:spTree>
    <p:extLst>
      <p:ext uri="{BB962C8B-B14F-4D97-AF65-F5344CB8AC3E}">
        <p14:creationId xmlns:p14="http://schemas.microsoft.com/office/powerpoint/2010/main" val="3984208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56E8-20AB-6473-9A46-910148FEE79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D791A3B-0AC0-B72A-FA77-0E01C3CC85E9}"/>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AC84E20-0E62-C35C-621E-FB9FB0CCF5D7}"/>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8EDBD4D-0293-17C7-DE34-45DEC86E5EF4}"/>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13BA44D-C0C8-802E-9E0B-899543ADE6FB}"/>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951D6E8C-94C2-A85C-4462-ABD293FEA6A6}"/>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82CC9A10-1D99-35A4-5F7E-ED5CDF27BA19}"/>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Final Stage</a:t>
            </a:r>
          </a:p>
        </p:txBody>
      </p:sp>
      <p:sp>
        <p:nvSpPr>
          <p:cNvPr id="3" name="Text Placeholder 2">
            <a:extLst>
              <a:ext uri="{FF2B5EF4-FFF2-40B4-BE49-F238E27FC236}">
                <a16:creationId xmlns:a16="http://schemas.microsoft.com/office/drawing/2014/main" id="{8ED35EBE-F2EF-2AEA-774E-9EEDF0691F1B}"/>
              </a:ext>
            </a:extLst>
          </p:cNvPr>
          <p:cNvSpPr txBox="1">
            <a:spLocks/>
          </p:cNvSpPr>
          <p:nvPr/>
        </p:nvSpPr>
        <p:spPr>
          <a:xfrm>
            <a:off x="468548" y="2506888"/>
            <a:ext cx="5449652" cy="347657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350"/>
              </a:spcBef>
              <a:buFont typeface="+mj-lt"/>
              <a:buAutoNum type="arabicPeriod"/>
            </a:pPr>
            <a:r>
              <a:rPr lang="en-US" altLang="zh-CN" sz="2000">
                <a:solidFill>
                  <a:schemeClr val="tx1"/>
                </a:solidFill>
                <a:latin typeface="Noto Serif" panose="02020600060500020200" pitchFamily="18" charset="0"/>
                <a:ea typeface="Noto Serif" panose="02020600060500020200" pitchFamily="18" charset="0"/>
                <a:cs typeface="Noto Serif" panose="02020600060500020200" pitchFamily="18" charset="0"/>
              </a:rPr>
              <a:t>Assess outcomes in additional construction companies using the full RWC scale (35 items)</a:t>
            </a:r>
          </a:p>
          <a:p>
            <a:pPr marL="342900" indent="-342900">
              <a:spcBef>
                <a:spcPts val="1350"/>
              </a:spcBef>
              <a:buFont typeface="+mj-lt"/>
              <a:buAutoNum type="arabicPeriod"/>
            </a:pPr>
            <a:r>
              <a:rPr lang="en-US" altLang="zh-CN" sz="2000">
                <a:solidFill>
                  <a:schemeClr val="tx1"/>
                </a:solidFill>
                <a:latin typeface="Noto Serif" panose="02020600060500020200" pitchFamily="18" charset="0"/>
                <a:ea typeface="Noto Serif" panose="02020600060500020200" pitchFamily="18" charset="0"/>
                <a:cs typeface="Noto Serif" panose="02020600060500020200" pitchFamily="18" charset="0"/>
              </a:rPr>
              <a:t>Develop a </a:t>
            </a:r>
            <a:r>
              <a:rPr lang="en-US" altLang="zh-CN" sz="2000" b="1">
                <a:solidFill>
                  <a:srgbClr val="0057B8"/>
                </a:solidFill>
                <a:latin typeface="Noto Serif" panose="02020600060500020200" pitchFamily="18" charset="0"/>
                <a:ea typeface="Noto Serif" panose="02020600060500020200" pitchFamily="18" charset="0"/>
                <a:cs typeface="Noto Serif" panose="02020600060500020200" pitchFamily="18" charset="0"/>
              </a:rPr>
              <a:t>short RWC scale </a:t>
            </a:r>
            <a:r>
              <a:rPr lang="en-US" altLang="zh-CN" sz="2000">
                <a:solidFill>
                  <a:schemeClr val="tx1"/>
                </a:solidFill>
                <a:latin typeface="Noto Serif" panose="02020600060500020200" pitchFamily="18" charset="0"/>
                <a:ea typeface="Noto Serif" panose="02020600060500020200" pitchFamily="18" charset="0"/>
                <a:cs typeface="Noto Serif" panose="02020600060500020200" pitchFamily="18" charset="0"/>
              </a:rPr>
              <a:t>using Item Response Theory (IRT) with the combined dataset</a:t>
            </a:r>
          </a:p>
          <a:p>
            <a:pPr marL="342900" indent="-342900">
              <a:spcBef>
                <a:spcPts val="1350"/>
              </a:spcBef>
              <a:buFont typeface="+mj-lt"/>
              <a:buAutoNum type="arabicPeriod"/>
            </a:pPr>
            <a:r>
              <a:rPr lang="en-US" altLang="zh-CN" sz="2000">
                <a:solidFill>
                  <a:schemeClr val="tx1"/>
                </a:solidFill>
                <a:latin typeface="Noto Serif" panose="02020600060500020200" pitchFamily="18" charset="0"/>
                <a:ea typeface="Noto Serif" panose="02020600060500020200" pitchFamily="18" charset="0"/>
                <a:cs typeface="Noto Serif" panose="02020600060500020200" pitchFamily="18" charset="0"/>
              </a:rPr>
              <a:t>Establish a </a:t>
            </a:r>
            <a:r>
              <a:rPr lang="en-US" altLang="zh-CN" sz="2000" b="1">
                <a:solidFill>
                  <a:srgbClr val="0057B8"/>
                </a:solidFill>
                <a:latin typeface="Noto Serif" panose="02020600060500020200" pitchFamily="18" charset="0"/>
                <a:ea typeface="Noto Serif" panose="02020600060500020200" pitchFamily="18" charset="0"/>
                <a:cs typeface="Noto Serif" panose="02020600060500020200" pitchFamily="18" charset="0"/>
              </a:rPr>
              <a:t>benchmark dataset </a:t>
            </a:r>
            <a:r>
              <a:rPr lang="en-US" altLang="zh-CN" sz="2000">
                <a:solidFill>
                  <a:schemeClr val="tx1"/>
                </a:solidFill>
                <a:latin typeface="Noto Serif" panose="02020600060500020200" pitchFamily="18" charset="0"/>
                <a:ea typeface="Noto Serif" panose="02020600060500020200" pitchFamily="18" charset="0"/>
                <a:cs typeface="Noto Serif" panose="02020600060500020200" pitchFamily="18" charset="0"/>
              </a:rPr>
              <a:t>for construction firms for comparative purposes</a:t>
            </a:r>
          </a:p>
          <a:p>
            <a:pPr marL="342900" indent="-342900">
              <a:spcBef>
                <a:spcPts val="1350"/>
              </a:spcBef>
              <a:buFont typeface="+mj-lt"/>
              <a:buAutoNum type="arabicPeriod"/>
            </a:pPr>
            <a:r>
              <a:rPr lang="en-US" altLang="zh-CN" sz="2000">
                <a:solidFill>
                  <a:schemeClr val="tx1"/>
                </a:solidFill>
                <a:latin typeface="Noto Serif" panose="02020600060500020200" pitchFamily="18" charset="0"/>
                <a:ea typeface="Noto Serif" panose="02020600060500020200" pitchFamily="18" charset="0"/>
                <a:cs typeface="Noto Serif" panose="02020600060500020200" pitchFamily="18" charset="0"/>
              </a:rPr>
              <a:t>Implement and validate the survey on construction </a:t>
            </a:r>
            <a:r>
              <a:rPr lang="en-US" altLang="zh-CN" sz="2000" b="1">
                <a:solidFill>
                  <a:srgbClr val="0057B8"/>
                </a:solidFill>
                <a:latin typeface="Noto Serif" panose="02020600060500020200" pitchFamily="18" charset="0"/>
                <a:ea typeface="Noto Serif" panose="02020600060500020200" pitchFamily="18" charset="0"/>
                <a:cs typeface="Noto Serif" panose="02020600060500020200" pitchFamily="18" charset="0"/>
              </a:rPr>
              <a:t>jobsites</a:t>
            </a:r>
          </a:p>
          <a:p>
            <a:pPr marL="342900" indent="-342900">
              <a:spcBef>
                <a:spcPts val="1350"/>
              </a:spcBef>
              <a:buFont typeface="+mj-lt"/>
              <a:buAutoNum type="arabicPeriod"/>
            </a:pPr>
            <a:r>
              <a:rPr lang="en-US" altLang="zh-CN" sz="2000" b="1">
                <a:solidFill>
                  <a:srgbClr val="0057B8"/>
                </a:solidFill>
                <a:latin typeface="Noto Serif" panose="02020600060500020200" pitchFamily="18" charset="0"/>
                <a:ea typeface="Noto Serif" panose="02020600060500020200" pitchFamily="18" charset="0"/>
                <a:cs typeface="Noto Serif" panose="02020600060500020200" pitchFamily="18" charset="0"/>
              </a:rPr>
              <a:t>Share results </a:t>
            </a:r>
            <a:r>
              <a:rPr lang="en-US" altLang="zh-CN" sz="2000">
                <a:solidFill>
                  <a:schemeClr val="tx1"/>
                </a:solidFill>
                <a:latin typeface="Noto Serif" panose="02020600060500020200" pitchFamily="18" charset="0"/>
                <a:ea typeface="Noto Serif" panose="02020600060500020200" pitchFamily="18" charset="0"/>
                <a:cs typeface="Noto Serif" panose="02020600060500020200" pitchFamily="18" charset="0"/>
              </a:rPr>
              <a:t>through scientific papers, conferences, and outreach efforts</a:t>
            </a:r>
            <a:endParaRPr lang="en-US" sz="2000">
              <a:solidFill>
                <a:schemeClr val="tx1"/>
              </a:solidFill>
              <a:latin typeface="Noto Serif" panose="02020600060500020200" pitchFamily="18" charset="0"/>
              <a:ea typeface="Noto Serif" panose="02020600060500020200" pitchFamily="18" charset="0"/>
              <a:cs typeface="Noto Serif" panose="02020600060500020200" pitchFamily="18" charset="0"/>
            </a:endParaRPr>
          </a:p>
        </p:txBody>
      </p:sp>
      <p:pic>
        <p:nvPicPr>
          <p:cNvPr id="8" name="Picture 7">
            <a:extLst>
              <a:ext uri="{FF2B5EF4-FFF2-40B4-BE49-F238E27FC236}">
                <a16:creationId xmlns:a16="http://schemas.microsoft.com/office/drawing/2014/main" id="{F548A591-0621-F367-61E7-A6875FACE681}"/>
              </a:ext>
            </a:extLst>
          </p:cNvPr>
          <p:cNvPicPr>
            <a:picLocks noChangeAspect="1"/>
          </p:cNvPicPr>
          <p:nvPr/>
        </p:nvPicPr>
        <p:blipFill>
          <a:blip r:embed="rId5"/>
          <a:stretch>
            <a:fillRect/>
          </a:stretch>
        </p:blipFill>
        <p:spPr>
          <a:xfrm>
            <a:off x="7176451" y="1394786"/>
            <a:ext cx="2698149" cy="5372100"/>
          </a:xfrm>
          <a:prstGeom prst="rect">
            <a:avLst/>
          </a:prstGeom>
        </p:spPr>
      </p:pic>
    </p:spTree>
    <p:extLst>
      <p:ext uri="{BB962C8B-B14F-4D97-AF65-F5344CB8AC3E}">
        <p14:creationId xmlns:p14="http://schemas.microsoft.com/office/powerpoint/2010/main" val="2793415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AEA77-3650-43CE-7759-39FACD967CB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639ADA9-FB3F-3AEC-192E-4C646B9B203F}"/>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ED4DFF-F4E9-112F-6E15-0BDE3D969F0F}"/>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274784A-5EF4-CC6E-0DD1-6D23B675A249}"/>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783066C-E77D-ABDD-EF45-2C9B8B87AA29}"/>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78941FF3-6B80-BD1C-C0C6-DBA38095572E}"/>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884622C6-420A-75E3-2D9F-B7003DDBA6AD}"/>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The Ultimate Goal </a:t>
            </a:r>
          </a:p>
        </p:txBody>
      </p:sp>
      <p:pic>
        <p:nvPicPr>
          <p:cNvPr id="9" name="Picture 8">
            <a:extLst>
              <a:ext uri="{FF2B5EF4-FFF2-40B4-BE49-F238E27FC236}">
                <a16:creationId xmlns:a16="http://schemas.microsoft.com/office/drawing/2014/main" id="{15E35008-07B4-AB30-C9F0-D3C8B5686BE0}"/>
              </a:ext>
            </a:extLst>
          </p:cNvPr>
          <p:cNvPicPr>
            <a:picLocks noChangeAspect="1"/>
          </p:cNvPicPr>
          <p:nvPr/>
        </p:nvPicPr>
        <p:blipFill rotWithShape="1">
          <a:blip r:embed="rId5"/>
          <a:srcRect r="19529"/>
          <a:stretch/>
        </p:blipFill>
        <p:spPr>
          <a:xfrm>
            <a:off x="0" y="1360713"/>
            <a:ext cx="2900171" cy="5405969"/>
          </a:xfrm>
          <a:prstGeom prst="rect">
            <a:avLst/>
          </a:prstGeom>
        </p:spPr>
      </p:pic>
      <p:sp>
        <p:nvSpPr>
          <p:cNvPr id="11" name="Text Placeholder 2">
            <a:extLst>
              <a:ext uri="{FF2B5EF4-FFF2-40B4-BE49-F238E27FC236}">
                <a16:creationId xmlns:a16="http://schemas.microsoft.com/office/drawing/2014/main" id="{1BD6BEB5-A8A5-574D-0770-C10EE79202B8}"/>
              </a:ext>
            </a:extLst>
          </p:cNvPr>
          <p:cNvSpPr txBox="1">
            <a:spLocks/>
          </p:cNvSpPr>
          <p:nvPr/>
        </p:nvSpPr>
        <p:spPr>
          <a:xfrm>
            <a:off x="3369349" y="1810984"/>
            <a:ext cx="8550507" cy="450542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900"/>
              </a:spcAft>
              <a:buFont typeface="Wingdings" pitchFamily="2" charset="2"/>
              <a:buChar char="ü"/>
            </a:pPr>
            <a:r>
              <a:rPr lang="en-US" sz="2400" b="1">
                <a:solidFill>
                  <a:srgbClr val="0057B8"/>
                </a:solidFill>
                <a:latin typeface="Lato" panose="020F0502020204030203" pitchFamily="34" charset="0"/>
              </a:rPr>
              <a:t>Evaluate the current status </a:t>
            </a:r>
            <a:r>
              <a:rPr lang="en-US" sz="2400">
                <a:solidFill>
                  <a:schemeClr val="tx1"/>
                </a:solidFill>
                <a:latin typeface="Lato" panose="020F0502020204030203" pitchFamily="34" charset="0"/>
              </a:rPr>
              <a:t>of an organization and help identify areas in need of improvement</a:t>
            </a:r>
          </a:p>
          <a:p>
            <a:pPr marL="342900" indent="-342900">
              <a:spcAft>
                <a:spcPts val="900"/>
              </a:spcAft>
              <a:buFont typeface="Wingdings" pitchFamily="2" charset="2"/>
              <a:buChar char="ü"/>
            </a:pPr>
            <a:r>
              <a:rPr lang="en-US" sz="2400" b="1">
                <a:solidFill>
                  <a:srgbClr val="0057B8"/>
                </a:solidFill>
                <a:latin typeface="Lato" panose="020F0502020204030203" pitchFamily="34" charset="0"/>
              </a:rPr>
              <a:t>Serve as a benchmark </a:t>
            </a:r>
            <a:r>
              <a:rPr lang="en-US" sz="2400">
                <a:solidFill>
                  <a:schemeClr val="tx1"/>
                </a:solidFill>
                <a:latin typeface="Lato" panose="020F0502020204030203" pitchFamily="34" charset="0"/>
              </a:rPr>
              <a:t>when comparing organizations, industries, or sectors</a:t>
            </a:r>
          </a:p>
          <a:p>
            <a:pPr marL="342900" indent="-342900">
              <a:spcAft>
                <a:spcPts val="900"/>
              </a:spcAft>
              <a:buFont typeface="Wingdings" pitchFamily="2" charset="2"/>
              <a:buChar char="ü"/>
            </a:pPr>
            <a:r>
              <a:rPr lang="en-US" sz="2400" b="1">
                <a:solidFill>
                  <a:srgbClr val="0057B8"/>
                </a:solidFill>
                <a:latin typeface="Lato" panose="020F0502020204030203" pitchFamily="34" charset="0"/>
              </a:rPr>
              <a:t>Serve as an internal yardstick </a:t>
            </a:r>
            <a:r>
              <a:rPr lang="en-US" sz="2400">
                <a:solidFill>
                  <a:schemeClr val="tx1"/>
                </a:solidFill>
                <a:latin typeface="Lato" panose="020F0502020204030203" pitchFamily="34" charset="0"/>
              </a:rPr>
              <a:t>to track organizational status/progress</a:t>
            </a:r>
          </a:p>
          <a:p>
            <a:pPr marL="342900" indent="-342900">
              <a:spcAft>
                <a:spcPts val="900"/>
              </a:spcAft>
              <a:buFont typeface="Wingdings" pitchFamily="2" charset="2"/>
              <a:buChar char="ü"/>
            </a:pPr>
            <a:r>
              <a:rPr lang="en-US" sz="2400" b="1">
                <a:solidFill>
                  <a:srgbClr val="0057B8"/>
                </a:solidFill>
                <a:latin typeface="Lato" panose="020F0502020204030203" pitchFamily="34" charset="0"/>
              </a:rPr>
              <a:t>Validate the effects of interventions </a:t>
            </a:r>
            <a:r>
              <a:rPr lang="en-US" sz="2400">
                <a:solidFill>
                  <a:schemeClr val="tx1"/>
                </a:solidFill>
                <a:latin typeface="Lato" panose="020F0502020204030203" pitchFamily="34" charset="0"/>
              </a:rPr>
              <a:t>aimed at building respectful workplaces</a:t>
            </a:r>
          </a:p>
        </p:txBody>
      </p:sp>
    </p:spTree>
    <p:extLst>
      <p:ext uri="{BB962C8B-B14F-4D97-AF65-F5344CB8AC3E}">
        <p14:creationId xmlns:p14="http://schemas.microsoft.com/office/powerpoint/2010/main" val="1777672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1D1183-2191-5FC0-71F2-555364B1BAB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C4DB58-0F9B-8AC3-CB9F-8FFA83C75420}"/>
              </a:ext>
            </a:extLst>
          </p:cNvPr>
          <p:cNvSpPr/>
          <p:nvPr/>
        </p:nvSpPr>
        <p:spPr>
          <a:xfrm>
            <a:off x="0" y="0"/>
            <a:ext cx="12192000" cy="72287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467B7A-93EF-208B-7795-BE15F0AD97DA}"/>
              </a:ext>
            </a:extLst>
          </p:cNvPr>
          <p:cNvSpPr/>
          <p:nvPr/>
        </p:nvSpPr>
        <p:spPr>
          <a:xfrm>
            <a:off x="0" y="0"/>
            <a:ext cx="12192000" cy="7228703"/>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4A7C33-AA4E-B895-3D69-7A407DEF8825}"/>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7" name="Title 1">
            <a:extLst>
              <a:ext uri="{FF2B5EF4-FFF2-40B4-BE49-F238E27FC236}">
                <a16:creationId xmlns:a16="http://schemas.microsoft.com/office/drawing/2014/main" id="{DA1191C0-101E-E577-8A36-88EB01E1465F}"/>
              </a:ext>
            </a:extLst>
          </p:cNvPr>
          <p:cNvSpPr>
            <a:spLocks noGrp="1"/>
          </p:cNvSpPr>
          <p:nvPr>
            <p:ph type="title"/>
          </p:nvPr>
        </p:nvSpPr>
        <p:spPr>
          <a:xfrm>
            <a:off x="1387928" y="1234440"/>
            <a:ext cx="9416142" cy="2453993"/>
          </a:xfrm>
        </p:spPr>
        <p:txBody>
          <a:bodyPr vert="horz" lIns="68580" tIns="34290" rIns="68580" bIns="34290" rtlCol="0" anchor="ctr">
            <a:normAutofit fontScale="90000"/>
          </a:bodyPr>
          <a:lstStyle/>
          <a:p>
            <a:pPr algn="ct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Building a Safe, Healthy, and Respectful Workplace for Tradeswomen: </a:t>
            </a:r>
            <a:b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A Total Worker Health® Approach </a:t>
            </a: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b="1">
                <a:solidFill>
                  <a:schemeClr val="bg1"/>
                </a:solidFill>
                <a:latin typeface="Noto Serif" panose="02020600060500020200" pitchFamily="18" charset="0"/>
                <a:ea typeface="Noto Serif" panose="02020600060500020200" pitchFamily="18" charset="0"/>
                <a:cs typeface="Noto Serif" panose="02020600060500020200" pitchFamily="18" charset="0"/>
              </a:rPr>
            </a:br>
            <a:br>
              <a:rPr lang="en-US">
                <a:solidFill>
                  <a:schemeClr val="bg1"/>
                </a:solidFill>
                <a:latin typeface="Noto Serif" panose="02020600060500020200" pitchFamily="18" charset="0"/>
                <a:ea typeface="Noto Serif" panose="02020600060500020200" pitchFamily="18" charset="0"/>
                <a:cs typeface="Noto Serif" panose="02020600060500020200" pitchFamily="18" charset="0"/>
              </a:rPr>
            </a:br>
            <a:endParaRPr lang="en-US" sz="3600" b="1">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pic>
        <p:nvPicPr>
          <p:cNvPr id="6" name="Picture 5">
            <a:extLst>
              <a:ext uri="{FF2B5EF4-FFF2-40B4-BE49-F238E27FC236}">
                <a16:creationId xmlns:a16="http://schemas.microsoft.com/office/drawing/2014/main" id="{7ABCA455-4F56-DEF6-0C1F-DA901BBD295A}"/>
              </a:ext>
            </a:extLst>
          </p:cNvPr>
          <p:cNvPicPr>
            <a:picLocks noChangeAspect="1"/>
          </p:cNvPicPr>
          <p:nvPr/>
        </p:nvPicPr>
        <p:blipFill>
          <a:blip r:embed="rId3"/>
          <a:stretch>
            <a:fillRect/>
          </a:stretch>
        </p:blipFill>
        <p:spPr>
          <a:xfrm>
            <a:off x="457200" y="146957"/>
            <a:ext cx="1758755" cy="724581"/>
          </a:xfrm>
          <a:prstGeom prst="rect">
            <a:avLst/>
          </a:prstGeom>
        </p:spPr>
      </p:pic>
      <p:pic>
        <p:nvPicPr>
          <p:cNvPr id="8" name="Picture 7" descr="A person wearing a safety vest and hardhat&#10;&#10;Description automatically generated">
            <a:extLst>
              <a:ext uri="{FF2B5EF4-FFF2-40B4-BE49-F238E27FC236}">
                <a16:creationId xmlns:a16="http://schemas.microsoft.com/office/drawing/2014/main" id="{384B9448-E0A0-0C8E-4AB1-A77C94CA7A02}"/>
              </a:ext>
            </a:extLst>
          </p:cNvPr>
          <p:cNvPicPr>
            <a:picLocks noChangeAspect="1"/>
          </p:cNvPicPr>
          <p:nvPr/>
        </p:nvPicPr>
        <p:blipFill>
          <a:blip r:embed="rId4"/>
          <a:stretch>
            <a:fillRect/>
          </a:stretch>
        </p:blipFill>
        <p:spPr>
          <a:xfrm>
            <a:off x="3684326" y="3186579"/>
            <a:ext cx="4823345" cy="32062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00862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56192F-5010-F4CB-37EB-44A6E003738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72B947E-D506-A85E-D34F-1BC40D91EEE4}"/>
              </a:ext>
            </a:extLst>
          </p:cNvPr>
          <p:cNvSpPr/>
          <p:nvPr/>
        </p:nvSpPr>
        <p:spPr>
          <a:xfrm>
            <a:off x="0" y="0"/>
            <a:ext cx="12192000" cy="72287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753A2D-FF46-6937-3535-6404856256AF}"/>
              </a:ext>
            </a:extLst>
          </p:cNvPr>
          <p:cNvSpPr/>
          <p:nvPr/>
        </p:nvSpPr>
        <p:spPr>
          <a:xfrm>
            <a:off x="0" y="0"/>
            <a:ext cx="12192000" cy="7228703"/>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864F0C6-3F58-68A6-FD9E-CEAA8F51DD19}"/>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pic>
        <p:nvPicPr>
          <p:cNvPr id="6" name="Picture 5">
            <a:extLst>
              <a:ext uri="{FF2B5EF4-FFF2-40B4-BE49-F238E27FC236}">
                <a16:creationId xmlns:a16="http://schemas.microsoft.com/office/drawing/2014/main" id="{8E369FAB-7514-4C99-5E06-F363C342570D}"/>
              </a:ext>
            </a:extLst>
          </p:cNvPr>
          <p:cNvPicPr>
            <a:picLocks noChangeAspect="1"/>
          </p:cNvPicPr>
          <p:nvPr/>
        </p:nvPicPr>
        <p:blipFill>
          <a:blip r:embed="rId3"/>
          <a:stretch>
            <a:fillRect/>
          </a:stretch>
        </p:blipFill>
        <p:spPr>
          <a:xfrm>
            <a:off x="457200" y="146957"/>
            <a:ext cx="1758755" cy="724581"/>
          </a:xfrm>
          <a:prstGeom prst="rect">
            <a:avLst/>
          </a:prstGeom>
        </p:spPr>
      </p:pic>
      <p:pic>
        <p:nvPicPr>
          <p:cNvPr id="9" name="Picture 8">
            <a:extLst>
              <a:ext uri="{FF2B5EF4-FFF2-40B4-BE49-F238E27FC236}">
                <a16:creationId xmlns:a16="http://schemas.microsoft.com/office/drawing/2014/main" id="{558D1F94-49BA-21E2-6323-948252DBAB8C}"/>
              </a:ext>
            </a:extLst>
          </p:cNvPr>
          <p:cNvPicPr>
            <a:picLocks noChangeAspect="1"/>
          </p:cNvPicPr>
          <p:nvPr/>
        </p:nvPicPr>
        <p:blipFill>
          <a:blip r:embed="rId4"/>
          <a:stretch>
            <a:fillRect/>
          </a:stretch>
        </p:blipFill>
        <p:spPr>
          <a:xfrm>
            <a:off x="990685" y="1236663"/>
            <a:ext cx="10210630" cy="5782764"/>
          </a:xfrm>
          <a:prstGeom prst="rect">
            <a:avLst/>
          </a:prstGeom>
        </p:spPr>
      </p:pic>
    </p:spTree>
    <p:extLst>
      <p:ext uri="{BB962C8B-B14F-4D97-AF65-F5344CB8AC3E}">
        <p14:creationId xmlns:p14="http://schemas.microsoft.com/office/powerpoint/2010/main" val="2061198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89457-1D31-D822-F3A3-F21125DCEC1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5C01D9-AABB-E2C2-60D7-9BB76DE7FFE5}"/>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C2C7F74-E4D0-6777-8DBA-69CEB8B19739}"/>
              </a:ext>
            </a:extLst>
          </p:cNvPr>
          <p:cNvSpPr/>
          <p:nvPr/>
        </p:nvSpPr>
        <p:spPr>
          <a:xfrm>
            <a:off x="0" y="6400800"/>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F6DF5E-8913-4ABE-C849-DC50D66A9B43}"/>
              </a:ext>
            </a:extLst>
          </p:cNvPr>
          <p:cNvPicPr>
            <a:picLocks noChangeAspect="1"/>
          </p:cNvPicPr>
          <p:nvPr/>
        </p:nvPicPr>
        <p:blipFill>
          <a:blip r:embed="rId2">
            <a:alphaModFix amt="31000"/>
          </a:blip>
          <a:stretch>
            <a:fillRect/>
          </a:stretch>
        </p:blipFill>
        <p:spPr>
          <a:xfrm>
            <a:off x="2855503" y="-810100"/>
            <a:ext cx="5171607" cy="5271914"/>
          </a:xfrm>
          <a:prstGeom prst="rect">
            <a:avLst/>
          </a:prstGeom>
        </p:spPr>
      </p:pic>
      <p:sp>
        <p:nvSpPr>
          <p:cNvPr id="5" name="TextBox 4">
            <a:extLst>
              <a:ext uri="{FF2B5EF4-FFF2-40B4-BE49-F238E27FC236}">
                <a16:creationId xmlns:a16="http://schemas.microsoft.com/office/drawing/2014/main" id="{0E001897-FA4B-A151-52FB-7C25E667E5A7}"/>
              </a:ext>
            </a:extLst>
          </p:cNvPr>
          <p:cNvSpPr txBox="1"/>
          <p:nvPr/>
        </p:nvSpPr>
        <p:spPr>
          <a:xfrm>
            <a:off x="6395217" y="1382161"/>
            <a:ext cx="4161337" cy="646331"/>
          </a:xfrm>
          <a:prstGeom prst="rect">
            <a:avLst/>
          </a:prstGeom>
          <a:noFill/>
        </p:spPr>
        <p:txBody>
          <a:bodyPr wrap="square" rtlCol="0">
            <a:spAutoFit/>
          </a:bodyPr>
          <a:lstStyle/>
          <a:p>
            <a:r>
              <a:rPr lang="en-US" sz="3600" b="1">
                <a:latin typeface="Lato Medium" panose="020F0502020204030203" pitchFamily="34" charset="0"/>
                <a:ea typeface="Lato Medium" panose="020F0502020204030203" pitchFamily="34" charset="0"/>
                <a:cs typeface="Lato Medium" panose="020F0502020204030203" pitchFamily="34" charset="0"/>
              </a:rPr>
              <a:t>Objectives</a:t>
            </a:r>
          </a:p>
        </p:txBody>
      </p:sp>
      <p:sp>
        <p:nvSpPr>
          <p:cNvPr id="10" name="TextBox 9">
            <a:extLst>
              <a:ext uri="{FF2B5EF4-FFF2-40B4-BE49-F238E27FC236}">
                <a16:creationId xmlns:a16="http://schemas.microsoft.com/office/drawing/2014/main" id="{4FC807E3-D44A-E05D-9DC0-133666A4A55E}"/>
              </a:ext>
            </a:extLst>
          </p:cNvPr>
          <p:cNvSpPr txBox="1"/>
          <p:nvPr/>
        </p:nvSpPr>
        <p:spPr>
          <a:xfrm>
            <a:off x="5770558" y="2313606"/>
            <a:ext cx="6915048" cy="1015663"/>
          </a:xfrm>
          <a:prstGeom prst="rect">
            <a:avLst/>
          </a:prstGeom>
          <a:noFill/>
        </p:spPr>
        <p:txBody>
          <a:bodyPr wrap="square" rtlCol="0">
            <a:spAutoFit/>
          </a:bodyPr>
          <a:lstStyle/>
          <a:p>
            <a:endParaRPr lang="en-US" sz="2000">
              <a:latin typeface="Noto Serif" panose="02020600060500020200" pitchFamily="18" charset="0"/>
              <a:ea typeface="Noto Serif" panose="02020600060500020200" pitchFamily="18" charset="0"/>
              <a:cs typeface="Noto Serif" panose="02020600060500020200" pitchFamily="18" charset="0"/>
            </a:endParaRPr>
          </a:p>
          <a:p>
            <a:endParaRPr lang="en-US" sz="20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endParaRPr lang="en-US" sz="2000">
              <a:latin typeface="Noto Serif" panose="02020600060500020200" pitchFamily="18" charset="0"/>
              <a:ea typeface="Noto Serif" panose="02020600060500020200" pitchFamily="18" charset="0"/>
              <a:cs typeface="Noto Serif" panose="02020600060500020200" pitchFamily="18" charset="0"/>
            </a:endParaRPr>
          </a:p>
        </p:txBody>
      </p:sp>
      <p:sp>
        <p:nvSpPr>
          <p:cNvPr id="9" name="TextBox 8">
            <a:extLst>
              <a:ext uri="{FF2B5EF4-FFF2-40B4-BE49-F238E27FC236}">
                <a16:creationId xmlns:a16="http://schemas.microsoft.com/office/drawing/2014/main" id="{C9C882C5-C901-A126-9244-AA83094F0FEC}"/>
              </a:ext>
            </a:extLst>
          </p:cNvPr>
          <p:cNvSpPr txBox="1"/>
          <p:nvPr/>
        </p:nvSpPr>
        <p:spPr>
          <a:xfrm>
            <a:off x="6395216" y="2098162"/>
            <a:ext cx="5519415" cy="3360920"/>
          </a:xfrm>
          <a:prstGeom prst="rect">
            <a:avLst/>
          </a:prstGeom>
          <a:noFill/>
        </p:spPr>
        <p:txBody>
          <a:bodyPr wrap="square" rtlCol="0">
            <a:spAutoFit/>
          </a:bodyPr>
          <a:lstStyle/>
          <a:p>
            <a:pPr marL="457200" indent="-457200">
              <a:lnSpc>
                <a:spcPct val="95000"/>
              </a:lnSpc>
              <a:spcBef>
                <a:spcPts val="1200"/>
              </a:spcBef>
              <a:buFont typeface="+mj-lt"/>
              <a:buAutoNum type="arabicPeriod"/>
            </a:pP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Identify</a:t>
            </a:r>
            <a:r>
              <a:rPr lang="en-US" sz="2400">
                <a:latin typeface="Noto Serif" panose="02020600060500020200" pitchFamily="18" charset="0"/>
                <a:ea typeface="Noto Serif" panose="02020600060500020200" pitchFamily="18" charset="0"/>
                <a:cs typeface="Noto Serif" panose="02020600060500020200" pitchFamily="18" charset="0"/>
              </a:rPr>
              <a:t> the unique </a:t>
            </a: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workplace experiences</a:t>
            </a:r>
            <a:r>
              <a:rPr lang="en-US" sz="2400">
                <a:latin typeface="Noto Serif" panose="02020600060500020200" pitchFamily="18" charset="0"/>
                <a:ea typeface="Noto Serif" panose="02020600060500020200" pitchFamily="18" charset="0"/>
                <a:cs typeface="Noto Serif" panose="02020600060500020200" pitchFamily="18" charset="0"/>
              </a:rPr>
              <a:t> tradeswomen face.</a:t>
            </a:r>
          </a:p>
          <a:p>
            <a:pPr marL="457200" indent="-457200">
              <a:lnSpc>
                <a:spcPct val="95000"/>
              </a:lnSpc>
              <a:spcBef>
                <a:spcPts val="1200"/>
              </a:spcBef>
              <a:buFont typeface="+mj-lt"/>
              <a:buAutoNum type="arabicPeriod"/>
            </a:pP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Quantify </a:t>
            </a:r>
            <a:r>
              <a:rPr lang="en-US" sz="2400">
                <a:latin typeface="Noto Serif" panose="02020600060500020200" pitchFamily="18" charset="0"/>
                <a:ea typeface="Noto Serif" panose="02020600060500020200" pitchFamily="18" charset="0"/>
                <a:cs typeface="Noto Serif" panose="02020600060500020200" pitchFamily="18" charset="0"/>
              </a:rPr>
              <a:t>the impact these factors have on tradeswomen.</a:t>
            </a:r>
          </a:p>
          <a:p>
            <a:pPr marL="457200" indent="-457200">
              <a:lnSpc>
                <a:spcPct val="95000"/>
              </a:lnSpc>
              <a:spcBef>
                <a:spcPts val="1200"/>
              </a:spcBef>
              <a:buFont typeface="+mj-lt"/>
              <a:buAutoNum type="arabicPeriod"/>
            </a:pP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Identify</a:t>
            </a:r>
            <a:r>
              <a:rPr lang="en-US" sz="2400">
                <a:latin typeface="Noto Serif" panose="02020600060500020200" pitchFamily="18" charset="0"/>
                <a:ea typeface="Noto Serif" panose="02020600060500020200" pitchFamily="18" charset="0"/>
                <a:cs typeface="Noto Serif" panose="02020600060500020200" pitchFamily="18" charset="0"/>
              </a:rPr>
              <a:t> workplace </a:t>
            </a: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strategies </a:t>
            </a:r>
            <a:r>
              <a:rPr lang="en-US" sz="2400">
                <a:latin typeface="Noto Serif" panose="02020600060500020200" pitchFamily="18" charset="0"/>
                <a:ea typeface="Noto Serif" panose="02020600060500020200" pitchFamily="18" charset="0"/>
                <a:cs typeface="Noto Serif" panose="02020600060500020200" pitchFamily="18" charset="0"/>
              </a:rPr>
              <a:t>that improve their safety, health, and well-being.</a:t>
            </a:r>
          </a:p>
          <a:p>
            <a:pPr marL="0" indent="0">
              <a:lnSpc>
                <a:spcPct val="95000"/>
              </a:lnSpc>
              <a:spcBef>
                <a:spcPts val="1200"/>
              </a:spcBef>
              <a:buNone/>
            </a:pPr>
            <a:endParaRPr lang="en-US" sz="2400">
              <a:latin typeface="Noto Serif" panose="02020600060500020200" pitchFamily="18" charset="0"/>
              <a:ea typeface="Noto Serif" panose="02020600060500020200" pitchFamily="18" charset="0"/>
              <a:cs typeface="Noto Serif" panose="02020600060500020200" pitchFamily="18" charset="0"/>
            </a:endParaRPr>
          </a:p>
        </p:txBody>
      </p:sp>
      <p:pic>
        <p:nvPicPr>
          <p:cNvPr id="13" name="Picture 12">
            <a:extLst>
              <a:ext uri="{FF2B5EF4-FFF2-40B4-BE49-F238E27FC236}">
                <a16:creationId xmlns:a16="http://schemas.microsoft.com/office/drawing/2014/main" id="{B2E87A19-630A-E436-D6D4-21416140D1F5}"/>
              </a:ext>
            </a:extLst>
          </p:cNvPr>
          <p:cNvPicPr>
            <a:picLocks noChangeAspect="1"/>
          </p:cNvPicPr>
          <p:nvPr/>
        </p:nvPicPr>
        <p:blipFill>
          <a:blip r:embed="rId3"/>
          <a:stretch>
            <a:fillRect/>
          </a:stretch>
        </p:blipFill>
        <p:spPr>
          <a:xfrm>
            <a:off x="10158984" y="146304"/>
            <a:ext cx="1755648" cy="720266"/>
          </a:xfrm>
          <a:prstGeom prst="rect">
            <a:avLst/>
          </a:prstGeom>
        </p:spPr>
      </p:pic>
      <p:pic>
        <p:nvPicPr>
          <p:cNvPr id="7" name="Picture 6" descr="Person working on a table">
            <a:extLst>
              <a:ext uri="{FF2B5EF4-FFF2-40B4-BE49-F238E27FC236}">
                <a16:creationId xmlns:a16="http://schemas.microsoft.com/office/drawing/2014/main" id="{5E56B791-205E-6FB6-845B-0280E2245F81}"/>
              </a:ext>
            </a:extLst>
          </p:cNvPr>
          <p:cNvPicPr>
            <a:picLocks noChangeAspect="1"/>
          </p:cNvPicPr>
          <p:nvPr/>
        </p:nvPicPr>
        <p:blipFill>
          <a:blip r:embed="rId4"/>
          <a:srcRect l="36397" t="2286" r="5137"/>
          <a:stretch/>
        </p:blipFill>
        <p:spPr>
          <a:xfrm>
            <a:off x="0" y="0"/>
            <a:ext cx="5618922" cy="6400800"/>
          </a:xfrm>
          <a:prstGeom prst="rect">
            <a:avLst/>
          </a:prstGeom>
        </p:spPr>
      </p:pic>
    </p:spTree>
    <p:extLst>
      <p:ext uri="{BB962C8B-B14F-4D97-AF65-F5344CB8AC3E}">
        <p14:creationId xmlns:p14="http://schemas.microsoft.com/office/powerpoint/2010/main" val="2655894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7602-AACA-400D-52FB-FE4CCA00B42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8E828E8-557B-0738-1667-AD159BCD7B77}"/>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BE43F4-CC83-6FFE-020D-3D0D83D2E5D3}"/>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A94FA5-9E82-2659-6498-DA0905FC479F}"/>
              </a:ext>
            </a:extLst>
          </p:cNvPr>
          <p:cNvSpPr txBox="1"/>
          <p:nvPr/>
        </p:nvSpPr>
        <p:spPr>
          <a:xfrm>
            <a:off x="171776" y="153601"/>
            <a:ext cx="9815432" cy="1077218"/>
          </a:xfrm>
          <a:prstGeom prst="rect">
            <a:avLst/>
          </a:prstGeom>
          <a:noFill/>
        </p:spPr>
        <p:txBody>
          <a:bodyPr wrap="square" rtlCol="0">
            <a:spAutoFit/>
          </a:bodyPr>
          <a:lstStyle/>
          <a:p>
            <a:r>
              <a:rPr lang="en-US" sz="3200" b="1">
                <a:solidFill>
                  <a:schemeClr val="bg1"/>
                </a:solidFill>
                <a:latin typeface="Lato Medium" panose="020F0502020204030203" pitchFamily="34" charset="0"/>
                <a:ea typeface="Lato Medium" panose="020F0502020204030203" pitchFamily="34" charset="0"/>
                <a:cs typeface="Lato Medium" panose="020F0502020204030203" pitchFamily="34" charset="0"/>
              </a:rPr>
              <a:t>A NIOSH Center of Excellence for </a:t>
            </a:r>
          </a:p>
          <a:p>
            <a:r>
              <a:rPr lang="en-US" sz="3200" b="1" i="1">
                <a:solidFill>
                  <a:schemeClr val="bg1"/>
                </a:solidFill>
                <a:latin typeface="Lato Medium" panose="020F0502020204030203" pitchFamily="34" charset="0"/>
                <a:ea typeface="Lato Medium" panose="020F0502020204030203" pitchFamily="34" charset="0"/>
                <a:cs typeface="Lato Medium" panose="020F0502020204030203" pitchFamily="34" charset="0"/>
              </a:rPr>
              <a:t>Total Worker Health</a:t>
            </a:r>
            <a:r>
              <a:rPr lang="en-US" sz="3200" b="1" i="1" baseline="30000">
                <a:solidFill>
                  <a:schemeClr val="bg1"/>
                </a:solidFill>
                <a:latin typeface="Lato Medium" panose="020F0502020204030203" pitchFamily="34" charset="0"/>
                <a:ea typeface="Lato Medium" panose="020F0502020204030203" pitchFamily="34" charset="0"/>
                <a:cs typeface="Lato Medium" panose="020F0502020204030203" pitchFamily="34" charset="0"/>
              </a:rPr>
              <a:t>®</a:t>
            </a:r>
          </a:p>
        </p:txBody>
      </p:sp>
      <p:pic>
        <p:nvPicPr>
          <p:cNvPr id="8" name="Picture 7">
            <a:extLst>
              <a:ext uri="{FF2B5EF4-FFF2-40B4-BE49-F238E27FC236}">
                <a16:creationId xmlns:a16="http://schemas.microsoft.com/office/drawing/2014/main" id="{2306EC0E-0CD1-932A-13CF-427C8AEB3167}"/>
              </a:ext>
            </a:extLst>
          </p:cNvPr>
          <p:cNvPicPr>
            <a:picLocks noChangeAspect="1"/>
          </p:cNvPicPr>
          <p:nvPr/>
        </p:nvPicPr>
        <p:blipFill>
          <a:blip r:embed="rId2"/>
          <a:stretch>
            <a:fillRect/>
          </a:stretch>
        </p:blipFill>
        <p:spPr>
          <a:xfrm>
            <a:off x="10158984" y="146957"/>
            <a:ext cx="1755648" cy="723301"/>
          </a:xfrm>
          <a:prstGeom prst="rect">
            <a:avLst/>
          </a:prstGeom>
        </p:spPr>
      </p:pic>
      <p:sp>
        <p:nvSpPr>
          <p:cNvPr id="4" name="TextBox 3">
            <a:extLst>
              <a:ext uri="{FF2B5EF4-FFF2-40B4-BE49-F238E27FC236}">
                <a16:creationId xmlns:a16="http://schemas.microsoft.com/office/drawing/2014/main" id="{C754FD4E-F1AD-653A-9915-54648E59EEE9}"/>
              </a:ext>
            </a:extLst>
          </p:cNvPr>
          <p:cNvSpPr txBox="1"/>
          <p:nvPr/>
        </p:nvSpPr>
        <p:spPr>
          <a:xfrm>
            <a:off x="744757" y="2747020"/>
            <a:ext cx="5080972" cy="2308324"/>
          </a:xfrm>
          <a:prstGeom prst="rect">
            <a:avLst/>
          </a:prstGeom>
          <a:noFill/>
          <a:ln w="38100">
            <a:noFill/>
          </a:ln>
        </p:spPr>
        <p:txBody>
          <a:bodyPr wrap="square" lIns="91440" tIns="45720" rIns="91440" bIns="45720" rtlCol="0" anchor="t">
            <a:spAutoFit/>
          </a:bodyPr>
          <a:lstStyle/>
          <a:p>
            <a:r>
              <a:rPr lang="en-US" sz="2400" i="1">
                <a:effectLst/>
                <a:latin typeface="Aptos" panose="020B0004020202020204" pitchFamily="34" charset="0"/>
                <a:ea typeface="Noto Serif" panose="02020600060500020200" pitchFamily="18" charset="0"/>
                <a:cs typeface="Noto Serif" panose="02020600060500020200" pitchFamily="18" charset="0"/>
              </a:rPr>
              <a:t>Total Worker Health </a:t>
            </a:r>
            <a:r>
              <a:rPr lang="en-US" sz="2400" i="0">
                <a:effectLst/>
                <a:latin typeface="Aptos" panose="020B0004020202020204" pitchFamily="34" charset="0"/>
                <a:ea typeface="Noto Serif" panose="02020600060500020200" pitchFamily="18" charset="0"/>
                <a:cs typeface="Noto Serif" panose="02020600060500020200" pitchFamily="18" charset="0"/>
              </a:rPr>
              <a:t>seeks to enhance worker well-being by informing the design of work and employment conditions in ways that prioritize both the physical and psychological safety of workers. </a:t>
            </a:r>
            <a:endParaRPr lang="en-US" sz="2400" i="1">
              <a:latin typeface="Aptos" panose="020B0004020202020204" pitchFamily="34" charset="0"/>
              <a:ea typeface="Noto Serif" panose="02020600060500020200" pitchFamily="18" charset="0"/>
              <a:cs typeface="Noto Serif" panose="02020600060500020200" pitchFamily="18" charset="0"/>
            </a:endParaRPr>
          </a:p>
        </p:txBody>
      </p:sp>
      <p:sp>
        <p:nvSpPr>
          <p:cNvPr id="7" name="TextBox 6">
            <a:extLst>
              <a:ext uri="{FF2B5EF4-FFF2-40B4-BE49-F238E27FC236}">
                <a16:creationId xmlns:a16="http://schemas.microsoft.com/office/drawing/2014/main" id="{81CC4D3F-B33E-FC49-6619-ADA42796883C}"/>
              </a:ext>
            </a:extLst>
          </p:cNvPr>
          <p:cNvSpPr txBox="1"/>
          <p:nvPr/>
        </p:nvSpPr>
        <p:spPr>
          <a:xfrm>
            <a:off x="744757" y="2118382"/>
            <a:ext cx="6371777" cy="461665"/>
          </a:xfrm>
          <a:prstGeom prst="rect">
            <a:avLst/>
          </a:prstGeom>
          <a:noFill/>
        </p:spPr>
        <p:txBody>
          <a:bodyPr wrap="square" lIns="91440" tIns="45720" rIns="91440" bIns="45720" rtlCol="0" anchor="t">
            <a:spAutoFit/>
          </a:bodyPr>
          <a:lstStyle/>
          <a:p>
            <a:r>
              <a:rPr lang="en-US" sz="2400" b="1">
                <a:latin typeface="Aptos" panose="020B0004020202020204" pitchFamily="34" charset="0"/>
                <a:ea typeface="Lato"/>
                <a:cs typeface="Lato"/>
              </a:rPr>
              <a:t>What is </a:t>
            </a:r>
            <a:r>
              <a:rPr lang="en-US" sz="2400" b="1" i="1">
                <a:latin typeface="Aptos" panose="020B0004020202020204" pitchFamily="34" charset="0"/>
                <a:ea typeface="Lato"/>
                <a:cs typeface="Lato"/>
              </a:rPr>
              <a:t>Total Worker Health</a:t>
            </a:r>
            <a:r>
              <a:rPr lang="en-US" sz="2400" b="1" i="1">
                <a:effectLst/>
                <a:latin typeface="Aptos" panose="020B0004020202020204" pitchFamily="34" charset="0"/>
              </a:rPr>
              <a:t>®</a:t>
            </a:r>
            <a:r>
              <a:rPr lang="en-US" sz="2400" b="1">
                <a:latin typeface="Aptos" panose="020B0004020202020204" pitchFamily="34" charset="0"/>
                <a:ea typeface="Lato"/>
                <a:cs typeface="Lato"/>
              </a:rPr>
              <a:t>?</a:t>
            </a:r>
            <a:endParaRPr lang="en-US" sz="2400" b="1">
              <a:latin typeface="Aptos" panose="020B0004020202020204"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62956297-F02B-22C2-20EC-292F773E61BD}"/>
              </a:ext>
            </a:extLst>
          </p:cNvPr>
          <p:cNvPicPr>
            <a:picLocks noChangeAspect="1"/>
          </p:cNvPicPr>
          <p:nvPr/>
        </p:nvPicPr>
        <p:blipFill>
          <a:blip r:embed="rId3"/>
          <a:stretch>
            <a:fillRect/>
          </a:stretch>
        </p:blipFill>
        <p:spPr>
          <a:xfrm>
            <a:off x="6184563" y="1622313"/>
            <a:ext cx="5080972" cy="4524095"/>
          </a:xfrm>
          <a:prstGeom prst="rect">
            <a:avLst/>
          </a:prstGeom>
          <a:ln w="38100">
            <a:solidFill>
              <a:srgbClr val="008F00"/>
            </a:solidFill>
          </a:ln>
        </p:spPr>
      </p:pic>
    </p:spTree>
    <p:extLst>
      <p:ext uri="{BB962C8B-B14F-4D97-AF65-F5344CB8AC3E}">
        <p14:creationId xmlns:p14="http://schemas.microsoft.com/office/powerpoint/2010/main" val="40638343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8E4EB-A5EA-2A1F-ED79-9998E224CF0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1DA8506-27C5-DAE9-26DF-3728614246EC}"/>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25C4DB2-93A6-4554-907F-8F341234C862}"/>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D6F130-A879-3815-ABBC-A0D468335FB7}"/>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A9E939C-E192-8091-E4B3-A40142FB164A}"/>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6EE11314-EE3B-8751-D960-02694ED0AA40}"/>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Current Steps</a:t>
            </a:r>
          </a:p>
        </p:txBody>
      </p:sp>
      <p:pic>
        <p:nvPicPr>
          <p:cNvPr id="8" name="Picture 7">
            <a:extLst>
              <a:ext uri="{FF2B5EF4-FFF2-40B4-BE49-F238E27FC236}">
                <a16:creationId xmlns:a16="http://schemas.microsoft.com/office/drawing/2014/main" id="{99BC1803-C2D5-783A-8138-A2E8529BC05E}"/>
              </a:ext>
            </a:extLst>
          </p:cNvPr>
          <p:cNvPicPr>
            <a:picLocks noChangeAspect="1"/>
          </p:cNvPicPr>
          <p:nvPr/>
        </p:nvPicPr>
        <p:blipFill>
          <a:blip r:embed="rId3"/>
          <a:stretch>
            <a:fillRect/>
          </a:stretch>
        </p:blipFill>
        <p:spPr>
          <a:xfrm>
            <a:off x="10158984" y="146957"/>
            <a:ext cx="1755648" cy="723301"/>
          </a:xfrm>
          <a:prstGeom prst="rect">
            <a:avLst/>
          </a:prstGeom>
        </p:spPr>
      </p:pic>
      <p:sp>
        <p:nvSpPr>
          <p:cNvPr id="9" name="Text Placeholder 2">
            <a:extLst>
              <a:ext uri="{FF2B5EF4-FFF2-40B4-BE49-F238E27FC236}">
                <a16:creationId xmlns:a16="http://schemas.microsoft.com/office/drawing/2014/main" id="{23A7454D-CECE-2CA0-DE3E-D3805B5F45C9}"/>
              </a:ext>
            </a:extLst>
          </p:cNvPr>
          <p:cNvSpPr txBox="1">
            <a:spLocks/>
          </p:cNvSpPr>
          <p:nvPr/>
        </p:nvSpPr>
        <p:spPr>
          <a:xfrm>
            <a:off x="356616" y="2002536"/>
            <a:ext cx="8405435" cy="414775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tx1"/>
                </a:solidFill>
                <a:latin typeface="Noto Serif" panose="02020600060500020200" pitchFamily="18" charset="0"/>
                <a:ea typeface="Noto Serif" panose="02020600060500020200" pitchFamily="18" charset="0"/>
                <a:cs typeface="Noto Serif" panose="02020600060500020200" pitchFamily="18" charset="0"/>
              </a:rPr>
              <a:t>Quantitative Survey Implementation</a:t>
            </a:r>
          </a:p>
          <a:p>
            <a:pPr marL="342900" indent="-342900">
              <a:buFont typeface="Wingdings" pitchFamily="2" charset="2"/>
              <a:buChar char="Ø"/>
            </a:pPr>
            <a:r>
              <a:rPr lang="en-US" sz="2400">
                <a:solidFill>
                  <a:schemeClr val="tx1"/>
                </a:solidFill>
                <a:latin typeface="Noto Serif" panose="02020600060500020200" pitchFamily="18" charset="0"/>
                <a:ea typeface="Noto Serif" panose="02020600060500020200" pitchFamily="18" charset="0"/>
                <a:cs typeface="Noto Serif" panose="02020600060500020200" pitchFamily="18" charset="0"/>
              </a:rPr>
              <a:t>Collect survey responses from </a:t>
            </a: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226 tradeswomen </a:t>
            </a:r>
            <a:r>
              <a:rPr lang="en-US" sz="2400">
                <a:solidFill>
                  <a:schemeClr val="tx1"/>
                </a:solidFill>
                <a:latin typeface="Noto Serif" panose="02020600060500020200" pitchFamily="18" charset="0"/>
                <a:ea typeface="Noto Serif" panose="02020600060500020200" pitchFamily="18" charset="0"/>
                <a:cs typeface="Noto Serif" panose="02020600060500020200" pitchFamily="18" charset="0"/>
              </a:rPr>
              <a:t>working in the construction industry across multiple companies. </a:t>
            </a:r>
          </a:p>
          <a:p>
            <a:endParaRPr lang="en-US" sz="2400">
              <a:latin typeface="Noto Serif" panose="02020600060500020200" pitchFamily="18" charset="0"/>
              <a:ea typeface="Noto Serif" panose="02020600060500020200" pitchFamily="18" charset="0"/>
              <a:cs typeface="Noto Serif" panose="02020600060500020200" pitchFamily="18" charset="0"/>
            </a:endParaRPr>
          </a:p>
          <a:p>
            <a:r>
              <a:rPr lang="en-US" sz="2800" b="1">
                <a:solidFill>
                  <a:schemeClr val="tx1"/>
                </a:solidFill>
                <a:latin typeface="Noto Serif" panose="02020600060500020200" pitchFamily="18" charset="0"/>
                <a:ea typeface="Noto Serif" panose="02020600060500020200" pitchFamily="18" charset="0"/>
                <a:cs typeface="Noto Serif" panose="02020600060500020200" pitchFamily="18" charset="0"/>
              </a:rPr>
              <a:t>Qualitative Focus Groups </a:t>
            </a:r>
          </a:p>
          <a:p>
            <a:pPr marL="342900" indent="-342900">
              <a:buFont typeface="Wingdings" pitchFamily="2" charset="2"/>
              <a:buChar char="Ø"/>
            </a:pPr>
            <a:r>
              <a:rPr lang="en-US" sz="2400">
                <a:solidFill>
                  <a:schemeClr val="tx1"/>
                </a:solidFill>
                <a:latin typeface="Noto Serif" panose="02020600060500020200" pitchFamily="18" charset="0"/>
                <a:ea typeface="Noto Serif" panose="02020600060500020200" pitchFamily="18" charset="0"/>
                <a:cs typeface="Noto Serif" panose="02020600060500020200" pitchFamily="18" charset="0"/>
              </a:rPr>
              <a:t>Conduct focus groups with tradeswomen field experts to discuss the </a:t>
            </a:r>
            <a:r>
              <a:rPr lang="en-US" sz="2400" b="1">
                <a:solidFill>
                  <a:srgbClr val="0057B8"/>
                </a:solidFill>
                <a:latin typeface="Noto Serif" panose="02020600060500020200" pitchFamily="18" charset="0"/>
                <a:ea typeface="Noto Serif" panose="02020600060500020200" pitchFamily="18" charset="0"/>
                <a:cs typeface="Noto Serif" panose="02020600060500020200" pitchFamily="18" charset="0"/>
              </a:rPr>
              <a:t>feasibility, benefits, barriers, and facilitators of individual- and organization-level strategies</a:t>
            </a:r>
            <a:r>
              <a:rPr lang="en-US" sz="2400">
                <a:solidFill>
                  <a:schemeClr val="tx1"/>
                </a:solidFill>
                <a:latin typeface="Noto Serif" panose="02020600060500020200" pitchFamily="18" charset="0"/>
                <a:ea typeface="Noto Serif" panose="02020600060500020200" pitchFamily="18" charset="0"/>
                <a:cs typeface="Noto Serif" panose="02020600060500020200" pitchFamily="18" charset="0"/>
              </a:rPr>
              <a:t> to address key stressors</a:t>
            </a:r>
          </a:p>
        </p:txBody>
      </p:sp>
      <p:pic>
        <p:nvPicPr>
          <p:cNvPr id="12" name="Graphic 11" descr="Group brainstorm outline">
            <a:extLst>
              <a:ext uri="{FF2B5EF4-FFF2-40B4-BE49-F238E27FC236}">
                <a16:creationId xmlns:a16="http://schemas.microsoft.com/office/drawing/2014/main" id="{3F7C2B74-FFAC-4539-157E-AD89C77662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8733" y="4176017"/>
            <a:ext cx="1766316" cy="1766316"/>
          </a:xfrm>
          <a:prstGeom prst="rect">
            <a:avLst/>
          </a:prstGeom>
        </p:spPr>
      </p:pic>
      <p:pic>
        <p:nvPicPr>
          <p:cNvPr id="14" name="Graphic 13" descr="Clipboard Partially Checked outline">
            <a:extLst>
              <a:ext uri="{FF2B5EF4-FFF2-40B4-BE49-F238E27FC236}">
                <a16:creationId xmlns:a16="http://schemas.microsoft.com/office/drawing/2014/main" id="{5987EC6E-C974-B630-FAC6-9B347AE453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7641" y="2002536"/>
            <a:ext cx="1968500" cy="1968500"/>
          </a:xfrm>
          <a:prstGeom prst="rect">
            <a:avLst/>
          </a:prstGeom>
        </p:spPr>
      </p:pic>
    </p:spTree>
    <p:extLst>
      <p:ext uri="{BB962C8B-B14F-4D97-AF65-F5344CB8AC3E}">
        <p14:creationId xmlns:p14="http://schemas.microsoft.com/office/powerpoint/2010/main" val="2934083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FA991-D4C4-6B61-B0C7-81B4641D79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BB07A81-FA00-AF09-8A69-7EC6F2012451}"/>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88B392-6735-211E-A28E-AF8B0C5C0E44}"/>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DE14DA-046B-0506-7F5B-8B7BA8209E29}"/>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53AC88-58EC-96AF-BB02-38CA43334D7D}"/>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61353878-7E31-F9CB-1342-0A6889611225}"/>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Expected Outcomes</a:t>
            </a:r>
          </a:p>
        </p:txBody>
      </p:sp>
      <p:pic>
        <p:nvPicPr>
          <p:cNvPr id="8" name="Picture 7">
            <a:extLst>
              <a:ext uri="{FF2B5EF4-FFF2-40B4-BE49-F238E27FC236}">
                <a16:creationId xmlns:a16="http://schemas.microsoft.com/office/drawing/2014/main" id="{461FFFC8-9CF0-3BBE-436C-0D5424C15B44}"/>
              </a:ext>
            </a:extLst>
          </p:cNvPr>
          <p:cNvPicPr>
            <a:picLocks noChangeAspect="1"/>
          </p:cNvPicPr>
          <p:nvPr/>
        </p:nvPicPr>
        <p:blipFill>
          <a:blip r:embed="rId3"/>
          <a:stretch>
            <a:fillRect/>
          </a:stretch>
        </p:blipFill>
        <p:spPr>
          <a:xfrm>
            <a:off x="10158984" y="146957"/>
            <a:ext cx="1755648" cy="723301"/>
          </a:xfrm>
          <a:prstGeom prst="rect">
            <a:avLst/>
          </a:prstGeom>
        </p:spPr>
      </p:pic>
      <p:sp>
        <p:nvSpPr>
          <p:cNvPr id="9" name="Text Placeholder 2">
            <a:extLst>
              <a:ext uri="{FF2B5EF4-FFF2-40B4-BE49-F238E27FC236}">
                <a16:creationId xmlns:a16="http://schemas.microsoft.com/office/drawing/2014/main" id="{CBF0970A-76CD-B7B4-B048-E1BDB6F54262}"/>
              </a:ext>
            </a:extLst>
          </p:cNvPr>
          <p:cNvSpPr txBox="1">
            <a:spLocks/>
          </p:cNvSpPr>
          <p:nvPr/>
        </p:nvSpPr>
        <p:spPr>
          <a:xfrm>
            <a:off x="356616" y="2002536"/>
            <a:ext cx="8405435" cy="414775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tx1"/>
                </a:solidFill>
                <a:latin typeface="Noto Serif" panose="02020600060500020200" pitchFamily="18" charset="0"/>
                <a:ea typeface="Noto Serif" panose="02020600060500020200" pitchFamily="18" charset="0"/>
                <a:cs typeface="Noto Serif" panose="02020600060500020200" pitchFamily="18" charset="0"/>
              </a:rPr>
              <a:t>Research-to-Practice</a:t>
            </a:r>
          </a:p>
          <a:p>
            <a:pPr marL="342900" indent="-342900">
              <a:buFont typeface="Wingdings" pitchFamily="2" charset="2"/>
              <a:buChar char="Ø"/>
            </a:pPr>
            <a:r>
              <a:rPr lang="en-US" sz="2200">
                <a:solidFill>
                  <a:schemeClr val="tx1"/>
                </a:solidFill>
                <a:latin typeface="Noto Serif" panose="02020600060500020200" pitchFamily="18" charset="0"/>
                <a:ea typeface="Noto Serif" panose="02020600060500020200" pitchFamily="18" charset="0"/>
                <a:cs typeface="Noto Serif" panose="02020600060500020200" pitchFamily="18" charset="0"/>
              </a:rPr>
              <a:t>Contributes to R2P by identifying the </a:t>
            </a:r>
            <a:r>
              <a:rPr lang="en-US" sz="2200" b="1">
                <a:solidFill>
                  <a:srgbClr val="0057B8"/>
                </a:solidFill>
                <a:latin typeface="Noto Serif" panose="02020600060500020200" pitchFamily="18" charset="0"/>
                <a:ea typeface="Noto Serif" panose="02020600060500020200" pitchFamily="18" charset="0"/>
                <a:cs typeface="Noto Serif" panose="02020600060500020200" pitchFamily="18" charset="0"/>
              </a:rPr>
              <a:t>knowledge gaps </a:t>
            </a:r>
            <a:r>
              <a:rPr lang="en-US" sz="2200">
                <a:solidFill>
                  <a:schemeClr val="tx1"/>
                </a:solidFill>
                <a:latin typeface="Noto Serif" panose="02020600060500020200" pitchFamily="18" charset="0"/>
                <a:ea typeface="Noto Serif" panose="02020600060500020200" pitchFamily="18" charset="0"/>
                <a:cs typeface="Noto Serif" panose="02020600060500020200" pitchFamily="18" charset="0"/>
              </a:rPr>
              <a:t>regarding tradeswomen’s safety, health, and well-being outcomes, and developing and disseminating hands-on </a:t>
            </a:r>
            <a:r>
              <a:rPr lang="en-US" sz="2200" b="1">
                <a:solidFill>
                  <a:srgbClr val="0057B8"/>
                </a:solidFill>
                <a:latin typeface="Noto Serif" panose="02020600060500020200" pitchFamily="18" charset="0"/>
                <a:ea typeface="Noto Serif" panose="02020600060500020200" pitchFamily="18" charset="0"/>
                <a:cs typeface="Noto Serif" panose="02020600060500020200" pitchFamily="18" charset="0"/>
              </a:rPr>
              <a:t>resources to mitigate those gaps</a:t>
            </a:r>
            <a:r>
              <a:rPr lang="en-US" sz="2200">
                <a:solidFill>
                  <a:schemeClr val="tx1"/>
                </a:solidFill>
                <a:latin typeface="Noto Serif" panose="02020600060500020200" pitchFamily="18" charset="0"/>
                <a:ea typeface="Noto Serif" panose="02020600060500020200" pitchFamily="18" charset="0"/>
                <a:cs typeface="Noto Serif" panose="02020600060500020200" pitchFamily="18" charset="0"/>
              </a:rPr>
              <a:t>. </a:t>
            </a:r>
          </a:p>
          <a:p>
            <a:endParaRPr lang="en-US" sz="2400">
              <a:latin typeface="Noto Serif" panose="02020600060500020200" pitchFamily="18" charset="0"/>
              <a:ea typeface="Noto Serif" panose="02020600060500020200" pitchFamily="18" charset="0"/>
              <a:cs typeface="Noto Serif" panose="02020600060500020200" pitchFamily="18" charset="0"/>
            </a:endParaRPr>
          </a:p>
          <a:p>
            <a:r>
              <a:rPr lang="en-US" sz="2800" b="1">
                <a:solidFill>
                  <a:schemeClr val="tx1"/>
                </a:solidFill>
                <a:latin typeface="Noto Serif" panose="02020600060500020200" pitchFamily="18" charset="0"/>
                <a:ea typeface="Noto Serif" panose="02020600060500020200" pitchFamily="18" charset="0"/>
                <a:cs typeface="Noto Serif" panose="02020600060500020200" pitchFamily="18" charset="0"/>
              </a:rPr>
              <a:t>Expected Outcomes</a:t>
            </a:r>
          </a:p>
          <a:p>
            <a:pPr marL="342900" indent="-342900">
              <a:buFont typeface="Wingdings" pitchFamily="2" charset="2"/>
              <a:buChar char="Ø"/>
            </a:pPr>
            <a:r>
              <a:rPr lang="en-US" sz="2200" b="1">
                <a:solidFill>
                  <a:srgbClr val="0057B8"/>
                </a:solidFill>
                <a:latin typeface="Noto Serif" panose="02020600060500020200" pitchFamily="18" charset="0"/>
                <a:ea typeface="Noto Serif" panose="02020600060500020200" pitchFamily="18" charset="0"/>
                <a:cs typeface="Noto Serif" panose="02020600060500020200" pitchFamily="18" charset="0"/>
              </a:rPr>
              <a:t>Survey and dissemination materials </a:t>
            </a:r>
            <a:r>
              <a:rPr lang="en-US" sz="2200">
                <a:solidFill>
                  <a:schemeClr val="tx1"/>
                </a:solidFill>
                <a:latin typeface="Noto Serif" panose="02020600060500020200" pitchFamily="18" charset="0"/>
                <a:ea typeface="Noto Serif" panose="02020600060500020200" pitchFamily="18" charset="0"/>
                <a:cs typeface="Noto Serif" panose="02020600060500020200" pitchFamily="18" charset="0"/>
              </a:rPr>
              <a:t>for tradeswomen and companies</a:t>
            </a:r>
          </a:p>
          <a:p>
            <a:pPr marL="342900" indent="-342900">
              <a:buFont typeface="Wingdings" pitchFamily="2" charset="2"/>
              <a:buChar char="Ø"/>
            </a:pPr>
            <a:r>
              <a:rPr lang="en-US" sz="2200">
                <a:solidFill>
                  <a:schemeClr val="tx1"/>
                </a:solidFill>
                <a:latin typeface="Noto Serif" panose="02020600060500020200" pitchFamily="18" charset="0"/>
                <a:ea typeface="Noto Serif" panose="02020600060500020200" pitchFamily="18" charset="0"/>
                <a:cs typeface="Noto Serif" panose="02020600060500020200" pitchFamily="18" charset="0"/>
              </a:rPr>
              <a:t>Two </a:t>
            </a:r>
            <a:r>
              <a:rPr lang="en-US" sz="2200" b="1">
                <a:solidFill>
                  <a:srgbClr val="0057B8"/>
                </a:solidFill>
                <a:latin typeface="Noto Serif" panose="02020600060500020200" pitchFamily="18" charset="0"/>
                <a:ea typeface="Noto Serif" panose="02020600060500020200" pitchFamily="18" charset="0"/>
                <a:cs typeface="Noto Serif" panose="02020600060500020200" pitchFamily="18" charset="0"/>
              </a:rPr>
              <a:t>peer-reviewed manuscripts</a:t>
            </a:r>
            <a:endParaRPr lang="en-US" sz="2200">
              <a:solidFill>
                <a:schemeClr val="tx1"/>
              </a:solidFill>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Wingdings" pitchFamily="2" charset="2"/>
              <a:buChar char="Ø"/>
            </a:pPr>
            <a:r>
              <a:rPr lang="en-US" sz="2200" b="1">
                <a:solidFill>
                  <a:srgbClr val="0057B8"/>
                </a:solidFill>
                <a:latin typeface="Noto Serif" panose="02020600060500020200" pitchFamily="18" charset="0"/>
                <a:ea typeface="Noto Serif" panose="02020600060500020200" pitchFamily="18" charset="0"/>
                <a:cs typeface="Noto Serif" panose="02020600060500020200" pitchFamily="18" charset="0"/>
              </a:rPr>
              <a:t>Outreach and dissemination </a:t>
            </a:r>
            <a:r>
              <a:rPr lang="en-US" sz="2200">
                <a:solidFill>
                  <a:schemeClr val="tx1"/>
                </a:solidFill>
                <a:latin typeface="Noto Serif" panose="02020600060500020200" pitchFamily="18" charset="0"/>
                <a:ea typeface="Noto Serif" panose="02020600060500020200" pitchFamily="18" charset="0"/>
                <a:cs typeface="Noto Serif" panose="02020600060500020200" pitchFamily="18" charset="0"/>
              </a:rPr>
              <a:t>will be through the Institute’s outreach unit, partner organizations, project panel of Tradeswomen Subject Matter Experts, and all participants.</a:t>
            </a:r>
          </a:p>
        </p:txBody>
      </p:sp>
      <p:pic>
        <p:nvPicPr>
          <p:cNvPr id="12" name="Graphic 11" descr="Group brainstorm outline">
            <a:extLst>
              <a:ext uri="{FF2B5EF4-FFF2-40B4-BE49-F238E27FC236}">
                <a16:creationId xmlns:a16="http://schemas.microsoft.com/office/drawing/2014/main" id="{A6F3B1AE-9618-7071-C875-DD50E582D7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8733" y="4176017"/>
            <a:ext cx="1766316" cy="1766316"/>
          </a:xfrm>
          <a:prstGeom prst="rect">
            <a:avLst/>
          </a:prstGeom>
        </p:spPr>
      </p:pic>
      <p:pic>
        <p:nvPicPr>
          <p:cNvPr id="14" name="Graphic 13" descr="Clipboard Partially Checked outline">
            <a:extLst>
              <a:ext uri="{FF2B5EF4-FFF2-40B4-BE49-F238E27FC236}">
                <a16:creationId xmlns:a16="http://schemas.microsoft.com/office/drawing/2014/main" id="{490EC45D-2100-61D0-8DE6-8E54BBC2A8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7641" y="2002536"/>
            <a:ext cx="1968500" cy="1968500"/>
          </a:xfrm>
          <a:prstGeom prst="rect">
            <a:avLst/>
          </a:prstGeom>
        </p:spPr>
      </p:pic>
    </p:spTree>
    <p:extLst>
      <p:ext uri="{BB962C8B-B14F-4D97-AF65-F5344CB8AC3E}">
        <p14:creationId xmlns:p14="http://schemas.microsoft.com/office/powerpoint/2010/main" val="2069960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AC94F-5A04-99DE-2DDE-D6779ED80E1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0F94FBF-CEE8-D392-1AF7-8222F70CB0FD}"/>
              </a:ext>
            </a:extLst>
          </p:cNvPr>
          <p:cNvSpPr/>
          <p:nvPr/>
        </p:nvSpPr>
        <p:spPr>
          <a:xfrm>
            <a:off x="0" y="374904"/>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E28C86-2D56-77A3-B919-BE5D6D95DA3A}"/>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101ABB-49D8-DD67-B743-E72F20DF4ED7}"/>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F8712FB-C3D8-0A90-1DE6-9FB568754754}"/>
              </a:ext>
            </a:extLst>
          </p:cNvPr>
          <p:cNvPicPr>
            <a:picLocks noChangeAspect="1"/>
          </p:cNvPicPr>
          <p:nvPr/>
        </p:nvPicPr>
        <p:blipFill>
          <a:blip r:embed="rId3"/>
          <a:stretch>
            <a:fillRect/>
          </a:stretch>
        </p:blipFill>
        <p:spPr>
          <a:xfrm>
            <a:off x="10161102" y="146957"/>
            <a:ext cx="1758755" cy="724581"/>
          </a:xfrm>
          <a:prstGeom prst="rect">
            <a:avLst/>
          </a:prstGeom>
        </p:spPr>
      </p:pic>
      <p:pic>
        <p:nvPicPr>
          <p:cNvPr id="10" name="Picture 9">
            <a:extLst>
              <a:ext uri="{FF2B5EF4-FFF2-40B4-BE49-F238E27FC236}">
                <a16:creationId xmlns:a16="http://schemas.microsoft.com/office/drawing/2014/main" id="{14169CA2-9C02-4F02-6E5A-CB0B2F8AEDFB}"/>
              </a:ext>
            </a:extLst>
          </p:cNvPr>
          <p:cNvPicPr>
            <a:picLocks noChangeAspect="1"/>
          </p:cNvPicPr>
          <p:nvPr/>
        </p:nvPicPr>
        <p:blipFill>
          <a:blip r:embed="rId4">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61199DB6-7118-C934-0C41-F1D5E68E1A12}"/>
              </a:ext>
            </a:extLst>
          </p:cNvPr>
          <p:cNvSpPr txBox="1"/>
          <p:nvPr/>
        </p:nvSpPr>
        <p:spPr>
          <a:xfrm>
            <a:off x="357268"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5 Main Projects</a:t>
            </a:r>
          </a:p>
        </p:txBody>
      </p:sp>
      <p:sp>
        <p:nvSpPr>
          <p:cNvPr id="9" name="Text Placeholder 2">
            <a:extLst>
              <a:ext uri="{FF2B5EF4-FFF2-40B4-BE49-F238E27FC236}">
                <a16:creationId xmlns:a16="http://schemas.microsoft.com/office/drawing/2014/main" id="{1192BFFB-F44B-BF51-1699-631E94869AC6}"/>
              </a:ext>
            </a:extLst>
          </p:cNvPr>
          <p:cNvSpPr txBox="1">
            <a:spLocks/>
          </p:cNvSpPr>
          <p:nvPr/>
        </p:nvSpPr>
        <p:spPr>
          <a:xfrm>
            <a:off x="356615" y="2002536"/>
            <a:ext cx="7504675" cy="4197091"/>
          </a:xfrm>
          <a:prstGeom prst="rect">
            <a:avLst/>
          </a:prstGeom>
        </p:spPr>
        <p:txBody>
          <a:bodyPr vert="horz" lIns="91440" tIns="45720" rIns="91440" bIns="45720" rtlCol="0" anchor="ctr">
            <a:normAutofit fontScale="550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nSpc>
                <a:spcPct val="120000"/>
              </a:lnSpc>
              <a:buFont typeface="Wingdings" pitchFamily="2" charset="2"/>
              <a:buChar char="ü"/>
            </a:pPr>
            <a:r>
              <a:rPr lang="en-US" sz="3600" b="1">
                <a:solidFill>
                  <a:srgbClr val="0057B8"/>
                </a:solidFill>
                <a:latin typeface="Lato" panose="020F0502020204030203" pitchFamily="34" charset="0"/>
                <a:ea typeface="Lato" panose="020F0502020204030203" pitchFamily="34" charset="0"/>
                <a:cs typeface="Lato" panose="020F0502020204030203" pitchFamily="34" charset="0"/>
              </a:rPr>
              <a:t>Safety Climate Survey </a:t>
            </a:r>
          </a:p>
          <a:p>
            <a:pPr marL="571500" indent="-571500">
              <a:lnSpc>
                <a:spcPct val="120000"/>
              </a:lnSpc>
              <a:buFont typeface="Wingdings" pitchFamily="2" charset="2"/>
              <a:buChar char="ü"/>
            </a:pPr>
            <a:endParaRPr lang="en-US" sz="3600" b="1">
              <a:solidFill>
                <a:srgbClr val="0057B8"/>
              </a:solidFill>
              <a:latin typeface="Lato" panose="020F0502020204030203" pitchFamily="34" charset="0"/>
              <a:ea typeface="Lato" panose="020F0502020204030203" pitchFamily="34" charset="0"/>
              <a:cs typeface="Lato" panose="020F0502020204030203" pitchFamily="34" charset="0"/>
            </a:endParaRPr>
          </a:p>
          <a:p>
            <a:pPr marL="571500" indent="-571500">
              <a:lnSpc>
                <a:spcPct val="120000"/>
              </a:lnSpc>
              <a:buFont typeface="Wingdings" pitchFamily="2" charset="2"/>
              <a:buChar char="ü"/>
            </a:pPr>
            <a:r>
              <a:rPr lang="en-US" sz="3600" b="1">
                <a:solidFill>
                  <a:srgbClr val="0057B8"/>
                </a:solidFill>
                <a:latin typeface="Lato" panose="020F0502020204030203" pitchFamily="34" charset="0"/>
                <a:ea typeface="Lato" panose="020F0502020204030203" pitchFamily="34" charset="0"/>
                <a:cs typeface="Lato" panose="020F0502020204030203" pitchFamily="34" charset="0"/>
              </a:rPr>
              <a:t>Total Worker Health Climate Survey (NIOSH) </a:t>
            </a:r>
          </a:p>
          <a:p>
            <a:pPr marL="571500" indent="-571500">
              <a:lnSpc>
                <a:spcPct val="120000"/>
              </a:lnSpc>
              <a:buFont typeface="Wingdings" pitchFamily="2" charset="2"/>
              <a:buChar char="ü"/>
            </a:pPr>
            <a:endParaRPr lang="en-US" sz="3600" b="1">
              <a:solidFill>
                <a:srgbClr val="0057B8"/>
              </a:solidFill>
              <a:latin typeface="Lato" panose="020F0502020204030203" pitchFamily="34" charset="0"/>
              <a:ea typeface="Lato" panose="020F0502020204030203" pitchFamily="34" charset="0"/>
              <a:cs typeface="Lato" panose="020F0502020204030203" pitchFamily="34" charset="0"/>
            </a:endParaRPr>
          </a:p>
          <a:p>
            <a:pPr marL="571500" indent="-571500">
              <a:lnSpc>
                <a:spcPct val="120000"/>
              </a:lnSpc>
              <a:buFont typeface="Wingdings" pitchFamily="2" charset="2"/>
              <a:buChar char="ü"/>
            </a:pPr>
            <a:r>
              <a:rPr lang="en-US" sz="3600" b="1">
                <a:solidFill>
                  <a:srgbClr val="0057B8"/>
                </a:solidFill>
                <a:latin typeface="Lato" panose="020F0502020204030203" pitchFamily="34" charset="0"/>
                <a:ea typeface="Lato" panose="020F0502020204030203" pitchFamily="34" charset="0"/>
                <a:cs typeface="Lato" panose="020F0502020204030203" pitchFamily="34" charset="0"/>
              </a:rPr>
              <a:t>Respectful Workplace Climate Survey (Oregon BOLI/DOT)</a:t>
            </a:r>
          </a:p>
          <a:p>
            <a:pPr marL="571500" indent="-571500">
              <a:lnSpc>
                <a:spcPct val="120000"/>
              </a:lnSpc>
              <a:buFont typeface="Wingdings" pitchFamily="2" charset="2"/>
              <a:buChar char="ü"/>
            </a:pPr>
            <a:endParaRPr lang="en-US" sz="3600" b="1">
              <a:solidFill>
                <a:srgbClr val="0057B8"/>
              </a:solidFill>
              <a:latin typeface="Lato" panose="020F0502020204030203" pitchFamily="34" charset="0"/>
              <a:ea typeface="Lato" panose="020F0502020204030203" pitchFamily="34" charset="0"/>
              <a:cs typeface="Lato" panose="020F0502020204030203" pitchFamily="34" charset="0"/>
            </a:endParaRPr>
          </a:p>
          <a:p>
            <a:pPr marL="571500" indent="-571500">
              <a:lnSpc>
                <a:spcPct val="120000"/>
              </a:lnSpc>
              <a:buFont typeface="Wingdings" pitchFamily="2" charset="2"/>
              <a:buChar char="ü"/>
            </a:pPr>
            <a:r>
              <a:rPr lang="en-US" sz="3600" b="1">
                <a:solidFill>
                  <a:srgbClr val="0057B8"/>
                </a:solidFill>
                <a:latin typeface="Lato" panose="020F0502020204030203" pitchFamily="34" charset="0"/>
                <a:ea typeface="Lato" panose="020F0502020204030203" pitchFamily="34" charset="0"/>
                <a:cs typeface="Lato" panose="020F0502020204030203" pitchFamily="34" charset="0"/>
              </a:rPr>
              <a:t>Building a Safe, Healthy, and Respectful Workplace for Tradeswomen (NIOSH)</a:t>
            </a:r>
          </a:p>
          <a:p>
            <a:pPr marL="571500" indent="-571500">
              <a:lnSpc>
                <a:spcPct val="120000"/>
              </a:lnSpc>
              <a:buFont typeface="Wingdings" pitchFamily="2" charset="2"/>
              <a:buChar char="ü"/>
            </a:pPr>
            <a:endParaRPr lang="en-US" sz="3600" b="1">
              <a:solidFill>
                <a:srgbClr val="0057B8"/>
              </a:solidFill>
              <a:latin typeface="Lato" panose="020F0502020204030203" pitchFamily="34" charset="0"/>
              <a:ea typeface="Lato" panose="020F0502020204030203" pitchFamily="34" charset="0"/>
              <a:cs typeface="Lato" panose="020F0502020204030203" pitchFamily="34" charset="0"/>
            </a:endParaRPr>
          </a:p>
          <a:p>
            <a:pPr marL="571500" indent="-571500">
              <a:lnSpc>
                <a:spcPct val="120000"/>
              </a:lnSpc>
              <a:buFont typeface="Wingdings" pitchFamily="2" charset="2"/>
              <a:buChar char="ü"/>
            </a:pPr>
            <a:r>
              <a:rPr lang="en-US" sz="3600" b="1">
                <a:solidFill>
                  <a:srgbClr val="0057B8"/>
                </a:solidFill>
                <a:latin typeface="Lato" panose="020F0502020204030203" pitchFamily="34" charset="0"/>
                <a:ea typeface="Lato" panose="020F0502020204030203" pitchFamily="34" charset="0"/>
                <a:cs typeface="Lato" panose="020F0502020204030203" pitchFamily="34" charset="0"/>
              </a:rPr>
              <a:t>Organizational Culture and Climate Intervention Training Program (NIH Fogarty)</a:t>
            </a:r>
            <a:r>
              <a:rPr lang="en-US" sz="4400" b="1">
                <a:solidFill>
                  <a:srgbClr val="0057B8"/>
                </a:solidFill>
                <a:latin typeface="Lato" panose="020F0502020204030203" pitchFamily="34" charset="0"/>
                <a:ea typeface="Lato" panose="020F0502020204030203" pitchFamily="34" charset="0"/>
                <a:cs typeface="Lato" panose="020F0502020204030203" pitchFamily="34" charset="0"/>
              </a:rPr>
              <a:t> </a:t>
            </a:r>
          </a:p>
          <a:p>
            <a:pPr>
              <a:lnSpc>
                <a:spcPct val="120000"/>
              </a:lnSpc>
            </a:pPr>
            <a:r>
              <a:rPr lang="en-US" sz="3200" b="1">
                <a:solidFill>
                  <a:schemeClr val="tx1"/>
                </a:solidFill>
                <a:latin typeface="Lato" panose="020F0502020204030203" pitchFamily="34" charset="0"/>
                <a:ea typeface="Lato" panose="020F0502020204030203" pitchFamily="34" charset="0"/>
                <a:cs typeface="Lato" panose="020F0502020204030203" pitchFamily="34" charset="0"/>
              </a:rPr>
              <a:t>	</a:t>
            </a:r>
            <a:endParaRPr lang="en-US" sz="2100" b="1">
              <a:solidFill>
                <a:schemeClr val="tx1"/>
              </a:solidFill>
              <a:cs typeface="Calibri" panose="020F0502020204030204" pitchFamily="34" charset="0"/>
            </a:endParaRPr>
          </a:p>
        </p:txBody>
      </p:sp>
      <p:pic>
        <p:nvPicPr>
          <p:cNvPr id="14" name="Picture 13">
            <a:extLst>
              <a:ext uri="{FF2B5EF4-FFF2-40B4-BE49-F238E27FC236}">
                <a16:creationId xmlns:a16="http://schemas.microsoft.com/office/drawing/2014/main" id="{5975A7B5-173B-39F0-503A-D4DE3A78DD67}"/>
              </a:ext>
            </a:extLst>
          </p:cNvPr>
          <p:cNvPicPr>
            <a:picLocks noChangeAspect="1"/>
          </p:cNvPicPr>
          <p:nvPr/>
        </p:nvPicPr>
        <p:blipFill>
          <a:blip r:embed="rId5"/>
          <a:stretch>
            <a:fillRect/>
          </a:stretch>
        </p:blipFill>
        <p:spPr>
          <a:xfrm>
            <a:off x="7861291" y="1860017"/>
            <a:ext cx="4071658" cy="215617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D4FF2FD3-6ADE-20D0-CDDE-088AB96A8E16}"/>
              </a:ext>
            </a:extLst>
          </p:cNvPr>
          <p:cNvPicPr>
            <a:picLocks noChangeAspect="1"/>
          </p:cNvPicPr>
          <p:nvPr/>
        </p:nvPicPr>
        <p:blipFill>
          <a:blip r:embed="rId6"/>
          <a:stretch>
            <a:fillRect/>
          </a:stretch>
        </p:blipFill>
        <p:spPr>
          <a:xfrm>
            <a:off x="8217905" y="4391094"/>
            <a:ext cx="2610396" cy="203225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63389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D21A4B9-21F2-3BC1-15C8-3CEFD89422E0}"/>
              </a:ext>
            </a:extLst>
          </p:cNvPr>
          <p:cNvPicPr>
            <a:picLocks noChangeAspect="1"/>
          </p:cNvPicPr>
          <p:nvPr/>
        </p:nvPicPr>
        <p:blipFill>
          <a:blip r:embed="rId2"/>
          <a:stretch>
            <a:fillRect/>
          </a:stretch>
        </p:blipFill>
        <p:spPr>
          <a:xfrm>
            <a:off x="9018" y="0"/>
            <a:ext cx="12182982" cy="6863080"/>
          </a:xfrm>
          <a:prstGeom prst="rect">
            <a:avLst/>
          </a:prstGeom>
        </p:spPr>
      </p:pic>
      <p:sp>
        <p:nvSpPr>
          <p:cNvPr id="6" name="TextBox 5">
            <a:extLst>
              <a:ext uri="{FF2B5EF4-FFF2-40B4-BE49-F238E27FC236}">
                <a16:creationId xmlns:a16="http://schemas.microsoft.com/office/drawing/2014/main" id="{4EC568C9-9F4E-75E7-4F29-2634F9A8772B}"/>
              </a:ext>
            </a:extLst>
          </p:cNvPr>
          <p:cNvSpPr txBox="1"/>
          <p:nvPr/>
        </p:nvSpPr>
        <p:spPr>
          <a:xfrm>
            <a:off x="174734" y="3976664"/>
            <a:ext cx="7239000" cy="830997"/>
          </a:xfrm>
          <a:prstGeom prst="rect">
            <a:avLst/>
          </a:prstGeom>
          <a:noFill/>
        </p:spPr>
        <p:txBody>
          <a:bodyPr wrap="square" rtlCol="0">
            <a:spAutoFit/>
          </a:bodyPr>
          <a:lstStyle/>
          <a:p>
            <a:r>
              <a:rPr lang="en-US" sz="4800">
                <a:solidFill>
                  <a:schemeClr val="bg1"/>
                </a:solidFill>
                <a:latin typeface="Lato Medium" panose="020F0502020204030203" pitchFamily="34" charset="0"/>
                <a:ea typeface="Lato Medium" panose="020F0502020204030203" pitchFamily="34" charset="0"/>
                <a:cs typeface="Lato Medium" panose="020F0502020204030203" pitchFamily="34" charset="0"/>
              </a:rPr>
              <a:t>Thank you!</a:t>
            </a:r>
          </a:p>
        </p:txBody>
      </p:sp>
      <p:sp>
        <p:nvSpPr>
          <p:cNvPr id="7" name="TextBox 6">
            <a:extLst>
              <a:ext uri="{FF2B5EF4-FFF2-40B4-BE49-F238E27FC236}">
                <a16:creationId xmlns:a16="http://schemas.microsoft.com/office/drawing/2014/main" id="{5D2090F7-C876-1213-626C-F0C005E10771}"/>
              </a:ext>
            </a:extLst>
          </p:cNvPr>
          <p:cNvSpPr txBox="1"/>
          <p:nvPr/>
        </p:nvSpPr>
        <p:spPr>
          <a:xfrm>
            <a:off x="174734" y="4783878"/>
            <a:ext cx="7239000" cy="954107"/>
          </a:xfrm>
          <a:prstGeom prst="rect">
            <a:avLst/>
          </a:prstGeom>
          <a:noFill/>
        </p:spPr>
        <p:txBody>
          <a:bodyPr wrap="square" rtlCol="0">
            <a:spAutoFit/>
          </a:bodyPr>
          <a:lstStyle/>
          <a:p>
            <a:r>
              <a:rPr lang="en-US" sz="2800" b="1">
                <a:solidFill>
                  <a:schemeClr val="bg1"/>
                </a:solidFill>
                <a:latin typeface="Lato Medium" panose="020F0502020204030203" pitchFamily="34" charset="0"/>
                <a:ea typeface="Lato Medium" panose="020F0502020204030203" pitchFamily="34" charset="0"/>
                <a:cs typeface="Lato Medium" panose="020F0502020204030203" pitchFamily="34" charset="0"/>
              </a:rPr>
              <a:t>Emily Huang: </a:t>
            </a: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huangyu@ohsu.edu</a:t>
            </a:r>
          </a:p>
          <a:p>
            <a:r>
              <a:rPr lang="en-US" sz="2800" b="1">
                <a:solidFill>
                  <a:schemeClr val="bg1"/>
                </a:solidFill>
                <a:latin typeface="Lato Medium" panose="020F0502020204030203" pitchFamily="34" charset="0"/>
                <a:ea typeface="Lato Medium" panose="020F0502020204030203" pitchFamily="34" charset="0"/>
                <a:cs typeface="Lato Medium" panose="020F0502020204030203" pitchFamily="34" charset="0"/>
              </a:rPr>
              <a:t>Erin Flynn</a:t>
            </a:r>
            <a:r>
              <a:rPr lang="en-US" sz="2800">
                <a:solidFill>
                  <a:schemeClr val="bg1"/>
                </a:solidFill>
                <a:latin typeface="Lato Medium" panose="020F0502020204030203" pitchFamily="34" charset="0"/>
                <a:ea typeface="Lato Medium" panose="020F0502020204030203" pitchFamily="34" charset="0"/>
                <a:cs typeface="Lato Medium" panose="020F0502020204030203" pitchFamily="34" charset="0"/>
              </a:rPr>
              <a:t>: flynne@ohsu.edu</a:t>
            </a:r>
          </a:p>
        </p:txBody>
      </p:sp>
      <p:cxnSp>
        <p:nvCxnSpPr>
          <p:cNvPr id="9" name="Straight Connector 8" title="Straight line.">
            <a:extLst>
              <a:ext uri="{FF2B5EF4-FFF2-40B4-BE49-F238E27FC236}">
                <a16:creationId xmlns:a16="http://schemas.microsoft.com/office/drawing/2014/main" id="{29879D3D-6634-6CEE-BBC0-059141ECC52A}"/>
              </a:ext>
            </a:extLst>
          </p:cNvPr>
          <p:cNvCxnSpPr/>
          <p:nvPr/>
        </p:nvCxnSpPr>
        <p:spPr>
          <a:xfrm>
            <a:off x="241973" y="5880327"/>
            <a:ext cx="818259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5F08579-FE16-B79E-934E-DF85FDA8456F}"/>
              </a:ext>
            </a:extLst>
          </p:cNvPr>
          <p:cNvSpPr txBox="1"/>
          <p:nvPr/>
        </p:nvSpPr>
        <p:spPr>
          <a:xfrm>
            <a:off x="10154653" y="4788568"/>
            <a:ext cx="1708484" cy="369332"/>
          </a:xfrm>
          <a:prstGeom prst="rect">
            <a:avLst/>
          </a:prstGeom>
          <a:noFill/>
        </p:spPr>
        <p:txBody>
          <a:bodyPr wrap="square" rtlCol="0">
            <a:spAutoFit/>
          </a:bodyPr>
          <a:lstStyle/>
          <a:p>
            <a:pPr algn="ctr"/>
            <a:r>
              <a:rPr lang="en-US">
                <a:solidFill>
                  <a:schemeClr val="bg1"/>
                </a:solidFill>
                <a:latin typeface="Lato" panose="020F0502020204030203" pitchFamily="34" charset="0"/>
                <a:ea typeface="Lato" panose="020F0502020204030203" pitchFamily="34" charset="0"/>
                <a:cs typeface="Lato" panose="020F0502020204030203" pitchFamily="34" charset="0"/>
              </a:rPr>
              <a:t>Visit us at:</a:t>
            </a:r>
          </a:p>
        </p:txBody>
      </p:sp>
      <p:pic>
        <p:nvPicPr>
          <p:cNvPr id="3" name="Picture 2">
            <a:extLst>
              <a:ext uri="{FF2B5EF4-FFF2-40B4-BE49-F238E27FC236}">
                <a16:creationId xmlns:a16="http://schemas.microsoft.com/office/drawing/2014/main" id="{0931F5BF-61BB-3C7A-F1EA-A68CD61E0F10}"/>
              </a:ext>
            </a:extLst>
          </p:cNvPr>
          <p:cNvPicPr>
            <a:picLocks noChangeAspect="1"/>
          </p:cNvPicPr>
          <p:nvPr/>
        </p:nvPicPr>
        <p:blipFill>
          <a:blip r:embed="rId3"/>
          <a:stretch>
            <a:fillRect/>
          </a:stretch>
        </p:blipFill>
        <p:spPr>
          <a:xfrm>
            <a:off x="10551695" y="5242027"/>
            <a:ext cx="914400" cy="914400"/>
          </a:xfrm>
          <a:prstGeom prst="rect">
            <a:avLst/>
          </a:prstGeom>
        </p:spPr>
      </p:pic>
    </p:spTree>
    <p:extLst>
      <p:ext uri="{BB962C8B-B14F-4D97-AF65-F5344CB8AC3E}">
        <p14:creationId xmlns:p14="http://schemas.microsoft.com/office/powerpoint/2010/main" val="2049211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37FC8-7C88-6926-2AD3-E9DF3013C4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F27BCEA-389D-E8A7-52A2-51D86BB6AA8C}"/>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AB0C1E-2E67-42BE-B72F-A02499437BF7}"/>
              </a:ext>
            </a:extLst>
          </p:cNvPr>
          <p:cNvSpPr/>
          <p:nvPr/>
        </p:nvSpPr>
        <p:spPr>
          <a:xfrm>
            <a:off x="0" y="6400800"/>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F284E1C-1C31-2D8D-FD4B-BBFA38C801D0}"/>
              </a:ext>
            </a:extLst>
          </p:cNvPr>
          <p:cNvPicPr>
            <a:picLocks noChangeAspect="1"/>
          </p:cNvPicPr>
          <p:nvPr/>
        </p:nvPicPr>
        <p:blipFill>
          <a:blip r:embed="rId2">
            <a:alphaModFix amt="31000"/>
          </a:blip>
          <a:stretch>
            <a:fillRect/>
          </a:stretch>
        </p:blipFill>
        <p:spPr>
          <a:xfrm>
            <a:off x="2855503" y="-810100"/>
            <a:ext cx="5171607" cy="5271914"/>
          </a:xfrm>
          <a:prstGeom prst="rect">
            <a:avLst/>
          </a:prstGeom>
        </p:spPr>
      </p:pic>
      <p:sp>
        <p:nvSpPr>
          <p:cNvPr id="10" name="TextBox 9">
            <a:extLst>
              <a:ext uri="{FF2B5EF4-FFF2-40B4-BE49-F238E27FC236}">
                <a16:creationId xmlns:a16="http://schemas.microsoft.com/office/drawing/2014/main" id="{CA2AD3CC-5FD3-48C8-59C3-726C979C1626}"/>
              </a:ext>
            </a:extLst>
          </p:cNvPr>
          <p:cNvSpPr txBox="1"/>
          <p:nvPr/>
        </p:nvSpPr>
        <p:spPr>
          <a:xfrm>
            <a:off x="5770558" y="2313606"/>
            <a:ext cx="6915048" cy="1015663"/>
          </a:xfrm>
          <a:prstGeom prst="rect">
            <a:avLst/>
          </a:prstGeom>
          <a:noFill/>
        </p:spPr>
        <p:txBody>
          <a:bodyPr wrap="square" rtlCol="0">
            <a:spAutoFit/>
          </a:bodyPr>
          <a:lstStyle/>
          <a:p>
            <a:endParaRPr lang="en-US" sz="2000">
              <a:latin typeface="Noto Serif" panose="02020600060500020200" pitchFamily="18" charset="0"/>
              <a:ea typeface="Noto Serif" panose="02020600060500020200" pitchFamily="18" charset="0"/>
              <a:cs typeface="Noto Serif" panose="02020600060500020200" pitchFamily="18" charset="0"/>
            </a:endParaRPr>
          </a:p>
          <a:p>
            <a:endParaRPr lang="en-US" sz="20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endParaRPr lang="en-US" sz="2000">
              <a:latin typeface="Noto Serif" panose="02020600060500020200" pitchFamily="18" charset="0"/>
              <a:ea typeface="Noto Serif" panose="02020600060500020200" pitchFamily="18" charset="0"/>
              <a:cs typeface="Noto Serif" panose="02020600060500020200" pitchFamily="18" charset="0"/>
            </a:endParaRPr>
          </a:p>
        </p:txBody>
      </p:sp>
      <p:pic>
        <p:nvPicPr>
          <p:cNvPr id="7" name="Picture 6">
            <a:extLst>
              <a:ext uri="{FF2B5EF4-FFF2-40B4-BE49-F238E27FC236}">
                <a16:creationId xmlns:a16="http://schemas.microsoft.com/office/drawing/2014/main" id="{95B3390D-9F8A-9C78-F966-C78BBED50801}"/>
              </a:ext>
            </a:extLst>
          </p:cNvPr>
          <p:cNvPicPr>
            <a:picLocks noChangeAspect="1"/>
          </p:cNvPicPr>
          <p:nvPr/>
        </p:nvPicPr>
        <p:blipFill>
          <a:blip r:embed="rId3"/>
          <a:stretch>
            <a:fillRect/>
          </a:stretch>
        </p:blipFill>
        <p:spPr>
          <a:xfrm>
            <a:off x="24085" y="0"/>
            <a:ext cx="4572000" cy="6400800"/>
          </a:xfrm>
          <a:prstGeom prst="rect">
            <a:avLst/>
          </a:prstGeom>
        </p:spPr>
      </p:pic>
      <p:graphicFrame>
        <p:nvGraphicFramePr>
          <p:cNvPr id="14" name="Content Placeholder 11">
            <a:extLst>
              <a:ext uri="{FF2B5EF4-FFF2-40B4-BE49-F238E27FC236}">
                <a16:creationId xmlns:a16="http://schemas.microsoft.com/office/drawing/2014/main" id="{E0362F26-8903-701E-4E0F-D7E547AC7A7D}"/>
              </a:ext>
            </a:extLst>
          </p:cNvPr>
          <p:cNvGraphicFramePr/>
          <p:nvPr>
            <p:extLst>
              <p:ext uri="{D42A27DB-BD31-4B8C-83A1-F6EECF244321}">
                <p14:modId xmlns:p14="http://schemas.microsoft.com/office/powerpoint/2010/main" val="2435429424"/>
              </p:ext>
            </p:extLst>
          </p:nvPr>
        </p:nvGraphicFramePr>
        <p:xfrm>
          <a:off x="5061202" y="1325860"/>
          <a:ext cx="6425420" cy="4206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itle 3">
            <a:extLst>
              <a:ext uri="{FF2B5EF4-FFF2-40B4-BE49-F238E27FC236}">
                <a16:creationId xmlns:a16="http://schemas.microsoft.com/office/drawing/2014/main" id="{6B3E984F-CA68-3D6C-8546-B979A58E0DD0}"/>
              </a:ext>
            </a:extLst>
          </p:cNvPr>
          <p:cNvSpPr>
            <a:spLocks noGrp="1"/>
          </p:cNvSpPr>
          <p:nvPr>
            <p:ph type="title"/>
          </p:nvPr>
        </p:nvSpPr>
        <p:spPr>
          <a:xfrm>
            <a:off x="5061202" y="-18443"/>
            <a:ext cx="6603575" cy="1325563"/>
          </a:xfrm>
        </p:spPr>
        <p:txBody>
          <a:bodyPr vert="horz" lIns="91440" tIns="45720" rIns="91440" bIns="45720" rtlCol="0" anchor="ctr">
            <a:normAutofit/>
          </a:bodyPr>
          <a:lstStyle/>
          <a:p>
            <a:r>
              <a:rPr lang="en-US" sz="3200" b="1" kern="1200">
                <a:latin typeface="Lato" panose="020F0502020204030203" pitchFamily="34" charset="77"/>
              </a:rPr>
              <a:t>What </a:t>
            </a:r>
            <a:r>
              <a:rPr lang="en-US" sz="3200" b="1">
                <a:latin typeface="Lato" panose="020F0502020204030203" pitchFamily="34" charset="77"/>
              </a:rPr>
              <a:t>Challenge</a:t>
            </a:r>
            <a:r>
              <a:rPr lang="en-US" sz="3200" b="1" kern="1200">
                <a:latin typeface="Lato" panose="020F0502020204030203" pitchFamily="34" charset="77"/>
              </a:rPr>
              <a:t> </a:t>
            </a:r>
            <a:r>
              <a:rPr lang="en-US" sz="3200" b="1">
                <a:latin typeface="Lato" panose="020F0502020204030203" pitchFamily="34" charset="77"/>
              </a:rPr>
              <a:t>is RWI addressing?</a:t>
            </a:r>
            <a:endParaRPr lang="en-US" sz="3200" b="1" kern="1200">
              <a:latin typeface="Lato" panose="020F0502020204030203" pitchFamily="34" charset="77"/>
            </a:endParaRPr>
          </a:p>
        </p:txBody>
      </p:sp>
    </p:spTree>
    <p:extLst>
      <p:ext uri="{BB962C8B-B14F-4D97-AF65-F5344CB8AC3E}">
        <p14:creationId xmlns:p14="http://schemas.microsoft.com/office/powerpoint/2010/main" val="189799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1250-880A-280A-6BF7-E0FF992B6B1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A918AEF-D567-D44C-1D48-BDBCB33C1C1C}"/>
              </a:ext>
            </a:extLst>
          </p:cNvPr>
          <p:cNvSpPr/>
          <p:nvPr/>
        </p:nvSpPr>
        <p:spPr>
          <a:xfrm>
            <a:off x="0" y="0"/>
            <a:ext cx="12192000" cy="1360714"/>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94115D-2C83-C649-4F12-D88ED6D7E567}"/>
              </a:ext>
            </a:extLst>
          </p:cNvPr>
          <p:cNvSpPr/>
          <p:nvPr/>
        </p:nvSpPr>
        <p:spPr>
          <a:xfrm>
            <a:off x="0" y="6783821"/>
            <a:ext cx="12192000" cy="457200"/>
          </a:xfrm>
          <a:prstGeom prst="rect">
            <a:avLst/>
          </a:prstGeom>
          <a:solidFill>
            <a:srgbClr val="5458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BC1B7D8-F04D-4CC3-4281-5337F9C0637D}"/>
              </a:ext>
            </a:extLst>
          </p:cNvPr>
          <p:cNvPicPr>
            <a:picLocks noChangeAspect="1"/>
          </p:cNvPicPr>
          <p:nvPr/>
        </p:nvPicPr>
        <p:blipFill>
          <a:blip r:embed="rId2">
            <a:alphaModFix amt="40000"/>
          </a:blip>
          <a:stretch>
            <a:fillRect/>
          </a:stretch>
        </p:blipFill>
        <p:spPr>
          <a:xfrm>
            <a:off x="7861291" y="1360714"/>
            <a:ext cx="6727516" cy="6858000"/>
          </a:xfrm>
          <a:prstGeom prst="rect">
            <a:avLst/>
          </a:prstGeom>
        </p:spPr>
      </p:pic>
      <p:sp>
        <p:nvSpPr>
          <p:cNvPr id="2" name="TextBox 1">
            <a:extLst>
              <a:ext uri="{FF2B5EF4-FFF2-40B4-BE49-F238E27FC236}">
                <a16:creationId xmlns:a16="http://schemas.microsoft.com/office/drawing/2014/main" id="{DECA52CF-4D6A-47B7-FEE1-C36E7B1C7C1B}"/>
              </a:ext>
            </a:extLst>
          </p:cNvPr>
          <p:cNvSpPr txBox="1"/>
          <p:nvPr/>
        </p:nvSpPr>
        <p:spPr>
          <a:xfrm>
            <a:off x="356616" y="640080"/>
            <a:ext cx="9815432" cy="646331"/>
          </a:xfrm>
          <a:prstGeom prst="rect">
            <a:avLst/>
          </a:prstGeom>
          <a:noFill/>
        </p:spPr>
        <p:txBody>
          <a:bodyPr wrap="square" rtlCol="0">
            <a:spAutoFit/>
          </a:bodyPr>
          <a:lstStyle/>
          <a:p>
            <a:r>
              <a:rPr lang="en-US" sz="3600" b="1">
                <a:solidFill>
                  <a:schemeClr val="bg1"/>
                </a:solidFill>
                <a:latin typeface="Lato Medium" panose="020F0502020204030203" pitchFamily="34" charset="0"/>
                <a:ea typeface="Lato Medium" panose="020F0502020204030203" pitchFamily="34" charset="0"/>
                <a:cs typeface="Lato Medium" panose="020F0502020204030203" pitchFamily="34" charset="0"/>
              </a:rPr>
              <a:t>Federal Context</a:t>
            </a:r>
          </a:p>
        </p:txBody>
      </p:sp>
      <p:pic>
        <p:nvPicPr>
          <p:cNvPr id="8" name="Picture 7">
            <a:extLst>
              <a:ext uri="{FF2B5EF4-FFF2-40B4-BE49-F238E27FC236}">
                <a16:creationId xmlns:a16="http://schemas.microsoft.com/office/drawing/2014/main" id="{4BFF5E60-FB99-821A-8BFE-F8FCF8D14EC1}"/>
              </a:ext>
            </a:extLst>
          </p:cNvPr>
          <p:cNvPicPr>
            <a:picLocks noChangeAspect="1"/>
          </p:cNvPicPr>
          <p:nvPr/>
        </p:nvPicPr>
        <p:blipFill>
          <a:blip r:embed="rId3"/>
          <a:stretch>
            <a:fillRect/>
          </a:stretch>
        </p:blipFill>
        <p:spPr>
          <a:xfrm>
            <a:off x="10158984" y="146957"/>
            <a:ext cx="1755648" cy="723301"/>
          </a:xfrm>
          <a:prstGeom prst="rect">
            <a:avLst/>
          </a:prstGeom>
        </p:spPr>
      </p:pic>
      <p:pic>
        <p:nvPicPr>
          <p:cNvPr id="3" name="Picture 2">
            <a:extLst>
              <a:ext uri="{FF2B5EF4-FFF2-40B4-BE49-F238E27FC236}">
                <a16:creationId xmlns:a16="http://schemas.microsoft.com/office/drawing/2014/main" id="{58B6F789-BEFD-6A7D-F883-7947433217D0}"/>
              </a:ext>
            </a:extLst>
          </p:cNvPr>
          <p:cNvPicPr>
            <a:picLocks noChangeAspect="1"/>
          </p:cNvPicPr>
          <p:nvPr/>
        </p:nvPicPr>
        <p:blipFill>
          <a:blip r:embed="rId4"/>
          <a:stretch>
            <a:fillRect/>
          </a:stretch>
        </p:blipFill>
        <p:spPr>
          <a:xfrm>
            <a:off x="968424" y="1579047"/>
            <a:ext cx="2701533" cy="3529523"/>
          </a:xfrm>
          <a:prstGeom prst="rect">
            <a:avLst/>
          </a:prstGeom>
          <a:solidFill>
            <a:srgbClr val="FFFFFF">
              <a:shade val="85000"/>
            </a:srgbClr>
          </a:solidFill>
          <a:ln w="8890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49FC4D3-90C2-BB41-B4D8-BB72612E176D}"/>
              </a:ext>
            </a:extLst>
          </p:cNvPr>
          <p:cNvPicPr>
            <a:picLocks noChangeAspect="1"/>
          </p:cNvPicPr>
          <p:nvPr/>
        </p:nvPicPr>
        <p:blipFill>
          <a:blip r:embed="rId5"/>
          <a:stretch>
            <a:fillRect/>
          </a:stretch>
        </p:blipFill>
        <p:spPr>
          <a:xfrm>
            <a:off x="4215958" y="3429000"/>
            <a:ext cx="2404892" cy="2884518"/>
          </a:xfrm>
          <a:prstGeom prst="rect">
            <a:avLst/>
          </a:prstGeom>
          <a:solidFill>
            <a:srgbClr val="FFFFFF">
              <a:shade val="85000"/>
            </a:srgbClr>
          </a:solidFill>
          <a:ln w="8890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6">
            <a:extLst>
              <a:ext uri="{FF2B5EF4-FFF2-40B4-BE49-F238E27FC236}">
                <a16:creationId xmlns:a16="http://schemas.microsoft.com/office/drawing/2014/main" id="{A09F1FB7-1A80-5178-3031-1B1E2BA393A3}"/>
              </a:ext>
            </a:extLst>
          </p:cNvPr>
          <p:cNvGrpSpPr/>
          <p:nvPr/>
        </p:nvGrpSpPr>
        <p:grpSpPr>
          <a:xfrm>
            <a:off x="7587662" y="1663545"/>
            <a:ext cx="4138900" cy="4000511"/>
            <a:chOff x="1590943" y="765190"/>
            <a:chExt cx="3679641" cy="2946219"/>
          </a:xfrm>
        </p:grpSpPr>
        <p:sp>
          <p:nvSpPr>
            <p:cNvPr id="9" name="Round Same Side Corner Rectangle 8">
              <a:extLst>
                <a:ext uri="{FF2B5EF4-FFF2-40B4-BE49-F238E27FC236}">
                  <a16:creationId xmlns:a16="http://schemas.microsoft.com/office/drawing/2014/main" id="{218062D3-08C5-C024-5360-A2A4B9B02C47}"/>
                </a:ext>
              </a:extLst>
            </p:cNvPr>
            <p:cNvSpPr/>
            <p:nvPr/>
          </p:nvSpPr>
          <p:spPr>
            <a:xfrm rot="16200000">
              <a:off x="1957654" y="398479"/>
              <a:ext cx="2946219" cy="3679641"/>
            </a:xfrm>
            <a:prstGeom prst="round2SameRect">
              <a:avLst>
                <a:gd name="adj1" fmla="val 16670"/>
                <a:gd name="adj2" fmla="val 0"/>
              </a:avLst>
            </a:prstGeom>
            <a:solidFill>
              <a:srgbClr val="0057B8"/>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Round Same Side Corner Rectangle 4">
              <a:extLst>
                <a:ext uri="{FF2B5EF4-FFF2-40B4-BE49-F238E27FC236}">
                  <a16:creationId xmlns:a16="http://schemas.microsoft.com/office/drawing/2014/main" id="{A360A004-E9E5-634D-88CF-D29AC58D2FF5}"/>
                </a:ext>
              </a:extLst>
            </p:cNvPr>
            <p:cNvSpPr txBox="1"/>
            <p:nvPr/>
          </p:nvSpPr>
          <p:spPr>
            <a:xfrm rot="21600000">
              <a:off x="1734791" y="909038"/>
              <a:ext cx="3535793" cy="2658523"/>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68580" tIns="114300" rIns="102870" bIns="114300" numCol="1" spcCol="1270" anchor="t" anchorCtr="0">
              <a:noAutofit/>
            </a:bodyPr>
            <a:lstStyle/>
            <a:p>
              <a:pPr marL="0" lvl="0" indent="0" algn="l" defTabSz="800100">
                <a:lnSpc>
                  <a:spcPct val="90000"/>
                </a:lnSpc>
                <a:spcBef>
                  <a:spcPct val="0"/>
                </a:spcBef>
                <a:spcAft>
                  <a:spcPct val="35000"/>
                </a:spcAft>
                <a:buNone/>
              </a:pPr>
              <a:r>
                <a:rPr lang="en-US" sz="2400">
                  <a:solidFill>
                    <a:schemeClr val="bg1"/>
                  </a:solidFill>
                </a:rPr>
                <a:t>Recent Developments</a:t>
              </a:r>
              <a:endParaRPr lang="en-US" sz="2400" kern="1200">
                <a:solidFill>
                  <a:schemeClr val="bg1"/>
                </a:solidFill>
              </a:endParaRPr>
            </a:p>
            <a:p>
              <a:pPr marL="285750" indent="-285750">
                <a:buFont typeface="Arial" panose="020B0604020202020204" pitchFamily="34" charset="0"/>
                <a:buChar char="•"/>
              </a:pPr>
              <a:r>
                <a:rPr lang="en-US" sz="2400">
                  <a:solidFill>
                    <a:schemeClr val="bg1"/>
                  </a:solidFill>
                  <a:latin typeface="Aptos" panose="020B0004020202020204" pitchFamily="34" charset="0"/>
                </a:rPr>
                <a:t>Bipartisan Infrastructure Law</a:t>
              </a:r>
            </a:p>
            <a:p>
              <a:pPr marL="285750" indent="-285750">
                <a:buFont typeface="Arial" panose="020B0604020202020204" pitchFamily="34" charset="0"/>
                <a:buChar char="•"/>
              </a:pPr>
              <a:r>
                <a:rPr lang="en-US" sz="2400">
                  <a:solidFill>
                    <a:schemeClr val="bg1"/>
                  </a:solidFill>
                  <a:latin typeface="Aptos" panose="020B0004020202020204" pitchFamily="34" charset="0"/>
                </a:rPr>
                <a:t>CHIPS</a:t>
              </a:r>
            </a:p>
            <a:p>
              <a:pPr marL="285750" indent="-285750">
                <a:buFont typeface="Arial" panose="020B0604020202020204" pitchFamily="34" charset="0"/>
                <a:buChar char="•"/>
              </a:pPr>
              <a:r>
                <a:rPr lang="en-US" sz="2400">
                  <a:solidFill>
                    <a:schemeClr val="bg1"/>
                  </a:solidFill>
                  <a:latin typeface="Aptos" panose="020B0004020202020204" pitchFamily="34" charset="0"/>
                </a:rPr>
                <a:t>Million Women in Construction</a:t>
              </a:r>
            </a:p>
            <a:p>
              <a:pPr marL="285750" indent="-285750">
                <a:buFont typeface="Arial" panose="020B0604020202020204" pitchFamily="34" charset="0"/>
                <a:buChar char="•"/>
              </a:pPr>
              <a:r>
                <a:rPr lang="en-US" sz="2400">
                  <a:solidFill>
                    <a:schemeClr val="bg1"/>
                  </a:solidFill>
                  <a:latin typeface="Aptos" panose="020B0004020202020204" pitchFamily="34" charset="0"/>
                </a:rPr>
                <a:t>U.S. EEOC Reports</a:t>
              </a:r>
            </a:p>
            <a:p>
              <a:pPr marL="285750" indent="-285750">
                <a:buFont typeface="Arial" panose="020B0604020202020204" pitchFamily="34" charset="0"/>
                <a:buChar char="•"/>
              </a:pPr>
              <a:r>
                <a:rPr lang="en-US" sz="2400">
                  <a:solidFill>
                    <a:schemeClr val="bg1"/>
                  </a:solidFill>
                  <a:latin typeface="Aptos" panose="020B0004020202020204" pitchFamily="34" charset="0"/>
                </a:rPr>
                <a:t>Women’s Bureau Toolkit</a:t>
              </a:r>
            </a:p>
            <a:p>
              <a:pPr marL="0" lvl="0" indent="0" algn="l" defTabSz="800100">
                <a:lnSpc>
                  <a:spcPct val="90000"/>
                </a:lnSpc>
                <a:spcBef>
                  <a:spcPct val="0"/>
                </a:spcBef>
                <a:spcAft>
                  <a:spcPct val="35000"/>
                </a:spcAft>
                <a:buNone/>
              </a:pPr>
              <a:endParaRPr lang="en-US" sz="1800" kern="1200"/>
            </a:p>
          </p:txBody>
        </p:sp>
      </p:grpSp>
    </p:spTree>
    <p:extLst>
      <p:ext uri="{BB962C8B-B14F-4D97-AF65-F5344CB8AC3E}">
        <p14:creationId xmlns:p14="http://schemas.microsoft.com/office/powerpoint/2010/main" val="3029193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657FE-343B-93D6-8FC6-98F42C9CB6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A0BA34D-79A3-FCAE-E02E-E1E64E75406B}"/>
              </a:ext>
            </a:extLst>
          </p:cNvPr>
          <p:cNvSpPr/>
          <p:nvPr/>
        </p:nvSpPr>
        <p:spPr>
          <a:xfrm>
            <a:off x="0" y="-8812"/>
            <a:ext cx="4950372" cy="68580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D9A73A-8634-6F79-CF45-1D68C0FDD3F5}"/>
              </a:ext>
            </a:extLst>
          </p:cNvPr>
          <p:cNvPicPr>
            <a:picLocks noChangeAspect="1"/>
          </p:cNvPicPr>
          <p:nvPr/>
        </p:nvPicPr>
        <p:blipFill>
          <a:blip r:embed="rId3">
            <a:alphaModFix amt="40000"/>
          </a:blip>
          <a:stretch>
            <a:fillRect/>
          </a:stretch>
        </p:blipFill>
        <p:spPr>
          <a:xfrm>
            <a:off x="3499497" y="2264604"/>
            <a:ext cx="6727516" cy="6858000"/>
          </a:xfrm>
          <a:prstGeom prst="rect">
            <a:avLst/>
          </a:prstGeom>
        </p:spPr>
      </p:pic>
      <p:cxnSp>
        <p:nvCxnSpPr>
          <p:cNvPr id="17" name="Straight Connector 16">
            <a:extLst>
              <a:ext uri="{FF2B5EF4-FFF2-40B4-BE49-F238E27FC236}">
                <a16:creationId xmlns:a16="http://schemas.microsoft.com/office/drawing/2014/main" id="{8FE82533-F054-D080-57A3-D105EE9ED84D}"/>
              </a:ext>
            </a:extLst>
          </p:cNvPr>
          <p:cNvCxnSpPr>
            <a:cxnSpLocks/>
          </p:cNvCxnSpPr>
          <p:nvPr/>
        </p:nvCxnSpPr>
        <p:spPr>
          <a:xfrm>
            <a:off x="6504909" y="1165648"/>
            <a:ext cx="2903838"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CB9F8F68-1605-C726-EE25-79A412E77615}"/>
              </a:ext>
            </a:extLst>
          </p:cNvPr>
          <p:cNvPicPr>
            <a:picLocks noChangeAspect="1"/>
          </p:cNvPicPr>
          <p:nvPr/>
        </p:nvPicPr>
        <p:blipFill>
          <a:blip r:embed="rId4"/>
          <a:stretch>
            <a:fillRect/>
          </a:stretch>
        </p:blipFill>
        <p:spPr>
          <a:xfrm>
            <a:off x="395335" y="192789"/>
            <a:ext cx="4250805" cy="5108569"/>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0">
            <a:extLst>
              <a:ext uri="{FF2B5EF4-FFF2-40B4-BE49-F238E27FC236}">
                <a16:creationId xmlns:a16="http://schemas.microsoft.com/office/drawing/2014/main" id="{F75FB2BD-5AEC-A92E-DEE7-97A8CF281A97}"/>
              </a:ext>
            </a:extLst>
          </p:cNvPr>
          <p:cNvSpPr txBox="1">
            <a:spLocks noGrp="1"/>
          </p:cNvSpPr>
          <p:nvPr>
            <p:ph type="title"/>
          </p:nvPr>
        </p:nvSpPr>
        <p:spPr>
          <a:xfrm>
            <a:off x="293652" y="5425850"/>
            <a:ext cx="4656720" cy="1423338"/>
          </a:xfrm>
          <a:prstGeom prst="rect">
            <a:avLst/>
          </a:prstGeom>
          <a:noFill/>
        </p:spPr>
        <p:txBody>
          <a:bodyPr wrap="square" rtlCol="0">
            <a:spAutoFit/>
          </a:bodyPr>
          <a:lstStyle/>
          <a:p>
            <a:r>
              <a:rPr lang="en-US" sz="1600" b="0">
                <a:solidFill>
                  <a:schemeClr val="bg1"/>
                </a:solidFill>
                <a:latin typeface="+mn-lt"/>
                <a:ea typeface="Noto Serif" panose="02020600060500020200" pitchFamily="18" charset="0"/>
                <a:cs typeface="Noto Serif" panose="02020600060500020200" pitchFamily="18" charset="0"/>
              </a:rPr>
              <a:t>“Harassment remains a significant issue on job sites. This includes harassment based on gender, race, and other identities. The industry has not yet widely adopted policies and practices that effectively address jobsite harassment and discrimination incidents.”</a:t>
            </a:r>
          </a:p>
        </p:txBody>
      </p:sp>
      <p:sp>
        <p:nvSpPr>
          <p:cNvPr id="9" name="TextBox 8">
            <a:extLst>
              <a:ext uri="{FF2B5EF4-FFF2-40B4-BE49-F238E27FC236}">
                <a16:creationId xmlns:a16="http://schemas.microsoft.com/office/drawing/2014/main" id="{7B8412B4-8510-FBC4-802F-87B29C8A1E72}"/>
              </a:ext>
            </a:extLst>
          </p:cNvPr>
          <p:cNvSpPr txBox="1"/>
          <p:nvPr/>
        </p:nvSpPr>
        <p:spPr>
          <a:xfrm>
            <a:off x="6366521" y="558509"/>
            <a:ext cx="7235952" cy="569387"/>
          </a:xfrm>
          <a:prstGeom prst="rect">
            <a:avLst/>
          </a:prstGeom>
          <a:noFill/>
        </p:spPr>
        <p:txBody>
          <a:bodyPr wrap="square" lIns="91440" tIns="45720" rIns="91440" bIns="45720" rtlCol="0" anchor="t">
            <a:spAutoFit/>
          </a:bodyPr>
          <a:lstStyle/>
          <a:p>
            <a:r>
              <a:rPr lang="en-US" sz="3100" b="1">
                <a:latin typeface="Lato"/>
                <a:ea typeface="Lato"/>
                <a:cs typeface="Lato"/>
              </a:rPr>
              <a:t>Oregon Context</a:t>
            </a:r>
          </a:p>
        </p:txBody>
      </p:sp>
      <p:sp>
        <p:nvSpPr>
          <p:cNvPr id="12" name="TextBox 11">
            <a:extLst>
              <a:ext uri="{FF2B5EF4-FFF2-40B4-BE49-F238E27FC236}">
                <a16:creationId xmlns:a16="http://schemas.microsoft.com/office/drawing/2014/main" id="{99EFFA21-A290-69B9-2641-80685731F4BC}"/>
              </a:ext>
            </a:extLst>
          </p:cNvPr>
          <p:cNvSpPr txBox="1"/>
          <p:nvPr/>
        </p:nvSpPr>
        <p:spPr>
          <a:xfrm>
            <a:off x="6133641" y="1609421"/>
            <a:ext cx="4770783" cy="3816429"/>
          </a:xfrm>
          <a:prstGeom prst="rect">
            <a:avLst/>
          </a:prstGeom>
          <a:noFill/>
        </p:spPr>
        <p:txBody>
          <a:bodyPr wrap="square" rtlCol="0">
            <a:spAutoFit/>
          </a:bodyPr>
          <a:lstStyle/>
          <a:p>
            <a:pPr marL="342900" indent="-342900">
              <a:buFont typeface="Arial" panose="020B0604020202020204" pitchFamily="34" charset="0"/>
              <a:buChar char="•"/>
            </a:pPr>
            <a:r>
              <a:rPr lang="en-US" sz="2200">
                <a:latin typeface="Noto Serif" panose="02020600060500020200" pitchFamily="18" charset="0"/>
                <a:ea typeface="Noto Serif" panose="02020600060500020200" pitchFamily="18" charset="0"/>
                <a:cs typeface="Noto Serif" panose="02020600060500020200" pitchFamily="18" charset="0"/>
              </a:rPr>
              <a:t>Regional Workforce Equity Agreement (Portland metro)</a:t>
            </a:r>
          </a:p>
          <a:p>
            <a:endParaRPr lang="en-US" sz="22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r>
              <a:rPr lang="en-US" sz="2200">
                <a:latin typeface="Noto Serif" panose="02020600060500020200" pitchFamily="18" charset="0"/>
                <a:ea typeface="Noto Serif" panose="02020600060500020200" pitchFamily="18" charset="0"/>
                <a:cs typeface="Noto Serif" panose="02020600060500020200" pitchFamily="18" charset="0"/>
              </a:rPr>
              <a:t>Safe from Hate Alliance and Worksite Culture Pledge</a:t>
            </a:r>
          </a:p>
          <a:p>
            <a:endParaRPr lang="en-US" sz="22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r>
              <a:rPr lang="en-US" sz="2200">
                <a:latin typeface="Noto Serif" panose="02020600060500020200" pitchFamily="18" charset="0"/>
                <a:ea typeface="Noto Serif" panose="02020600060500020200" pitchFamily="18" charset="0"/>
                <a:cs typeface="Noto Serif" panose="02020600060500020200" pitchFamily="18" charset="0"/>
              </a:rPr>
              <a:t>Public contracting law – HB 2649</a:t>
            </a:r>
          </a:p>
          <a:p>
            <a:endParaRPr lang="en-US" sz="2200">
              <a:latin typeface="Noto Serif" panose="02020600060500020200" pitchFamily="18" charset="0"/>
              <a:ea typeface="Noto Serif" panose="02020600060500020200" pitchFamily="18" charset="0"/>
              <a:cs typeface="Noto Serif" panose="02020600060500020200" pitchFamily="18" charset="0"/>
            </a:endParaRPr>
          </a:p>
          <a:p>
            <a:pPr marL="342900" indent="-342900">
              <a:buFont typeface="Arial" panose="020B0604020202020204" pitchFamily="34" charset="0"/>
              <a:buChar char="•"/>
            </a:pPr>
            <a:r>
              <a:rPr lang="en-US" sz="2200">
                <a:latin typeface="Noto Serif" panose="02020600060500020200" pitchFamily="18" charset="0"/>
                <a:ea typeface="Noto Serif" panose="02020600060500020200" pitchFamily="18" charset="0"/>
                <a:cs typeface="Noto Serif" panose="02020600060500020200" pitchFamily="18" charset="0"/>
              </a:rPr>
              <a:t>Respectful Workplace policy – SB 851</a:t>
            </a:r>
          </a:p>
        </p:txBody>
      </p:sp>
    </p:spTree>
    <p:extLst>
      <p:ext uri="{BB962C8B-B14F-4D97-AF65-F5344CB8AC3E}">
        <p14:creationId xmlns:p14="http://schemas.microsoft.com/office/powerpoint/2010/main" val="2470111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cHealthSci PowerPoint Template_3.27.24" id="{CA872560-14B1-EA48-9707-BC3B30B95BF8}" vid="{B5E0DCA8-0199-6743-9991-BD4FEA2BA6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3146</Words>
  <Application>Microsoft Office PowerPoint</Application>
  <PresentationFormat>Widescreen</PresentationFormat>
  <Paragraphs>512</Paragraphs>
  <Slides>63</Slides>
  <Notes>25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63</vt:i4>
      </vt:variant>
    </vt:vector>
  </HeadingPairs>
  <TitlesOfParts>
    <vt:vector size="76" baseType="lpstr">
      <vt:lpstr>Aptos</vt:lpstr>
      <vt:lpstr>Arial</vt:lpstr>
      <vt:lpstr>Bierstadt</vt:lpstr>
      <vt:lpstr>Calibri</vt:lpstr>
      <vt:lpstr>Calibri Light</vt:lpstr>
      <vt:lpstr>Lato</vt:lpstr>
      <vt:lpstr>Lato Light</vt:lpstr>
      <vt:lpstr>Lato Medium</vt:lpstr>
      <vt:lpstr>Lato Regular</vt:lpstr>
      <vt:lpstr>League Spartan</vt:lpstr>
      <vt:lpstr>Noto Serif</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What Challenge is RWI addressing?</vt:lpstr>
      <vt:lpstr>PowerPoint Presentation</vt:lpstr>
      <vt:lpstr>“Harassment remains a significant issue on job sites. This includes harassment based on gender, race, and other identities. The industry has not yet widely adopted policies and practices that effectively address jobsite harassment and discrimination incidents.”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the Respectful Workplace Resource Hub</vt:lpstr>
      <vt:lpstr>PowerPoint Presentation</vt:lpstr>
      <vt:lpstr>Stakeholder Interviews: Summary Findings</vt:lpstr>
      <vt:lpstr>PowerPoint Presentation</vt:lpstr>
      <vt:lpstr>Summary of Findings:  Contractor Culture and Practice</vt:lpstr>
      <vt:lpstr>PowerPoint Presentation</vt:lpstr>
      <vt:lpstr>Connecting the Dots</vt:lpstr>
      <vt:lpstr>PowerPoint Presentation</vt:lpstr>
      <vt:lpstr>PowerPoint Presentation</vt:lpstr>
      <vt:lpstr>PowerPoint Presentation</vt:lpstr>
      <vt:lpstr>   Safety Climate As a Leading Indicator of Workplace Safety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Developing and Validating a  Respectful Workplace Climate Scale  with Construction Workers as Exemplar:  A Total Worker Health® Approach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Building a Safe, Healthy, and Respectful Workplace for Tradeswomen:  A Total Worker Health® Approach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Shaun McGillis</dc:creator>
  <cp:lastModifiedBy>Megan Pearson</cp:lastModifiedBy>
  <cp:revision>4</cp:revision>
  <dcterms:created xsi:type="dcterms:W3CDTF">2024-03-26T17:52:58Z</dcterms:created>
  <dcterms:modified xsi:type="dcterms:W3CDTF">2024-11-20T18:32:49Z</dcterms:modified>
</cp:coreProperties>
</file>